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7"/>
  </p:handout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312" r:id="rId10"/>
    <p:sldId id="299" r:id="rId11"/>
    <p:sldId id="311" r:id="rId12"/>
    <p:sldId id="296" r:id="rId13"/>
    <p:sldId id="298" r:id="rId14"/>
    <p:sldId id="302" r:id="rId15"/>
    <p:sldId id="300" r:id="rId16"/>
    <p:sldId id="310" r:id="rId17"/>
    <p:sldId id="301" r:id="rId18"/>
    <p:sldId id="304" r:id="rId19"/>
    <p:sldId id="297" r:id="rId20"/>
    <p:sldId id="303" r:id="rId21"/>
    <p:sldId id="305" r:id="rId22"/>
    <p:sldId id="306" r:id="rId23"/>
    <p:sldId id="307" r:id="rId24"/>
    <p:sldId id="308" r:id="rId25"/>
    <p:sldId id="3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94660"/>
  </p:normalViewPr>
  <p:slideViewPr>
    <p:cSldViewPr snapToGrid="0">
      <p:cViewPr>
        <p:scale>
          <a:sx n="66" d="100"/>
          <a:sy n="66" d="100"/>
        </p:scale>
        <p:origin x="4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B8A258-17E7-4358-9FFF-49BF0FD059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0FABB-0982-4EED-A809-1694AC6433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ADD50-D486-4F49-B7DA-C5D2BC199464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BD494-5F56-4589-8447-889DAA0BDF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F79BD-46BE-443F-BFD9-023E868A52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C3496-F806-416D-8902-A1A85DF86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81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3B76EC16-E62D-47C7-97A2-770FD548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9859520" y="-2325705"/>
            <a:ext cx="2060779" cy="4324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31125F-A85A-465B-93AC-1C70BE1B9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39330" y="-326651"/>
            <a:ext cx="1225101" cy="135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8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3614BB13-701B-4407-902E-61AFAC777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64478" y="4815598"/>
            <a:ext cx="1642585" cy="34466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68E119B-6B27-4A81-9BCC-A4E6520D45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0054789" y="-1697981"/>
            <a:ext cx="1730953" cy="36320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39A6201-B1EC-42E1-8B78-EFF16DA1DD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39330" y="-326651"/>
            <a:ext cx="1225101" cy="135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08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Dubai" panose="020B0503030403030204" pitchFamily="34" charset="-78"/>
          <a:ea typeface="+mj-ea"/>
          <a:cs typeface="Dubai" panose="020B0503030403030204" pitchFamily="34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ubai" panose="020B0503030403030204" pitchFamily="34" charset="-78"/>
          <a:ea typeface="+mn-ea"/>
          <a:cs typeface="Dubai" panose="020B0503030403030204" pitchFamily="34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ubai" panose="020B0503030403030204" pitchFamily="34" charset="-78"/>
          <a:ea typeface="+mn-ea"/>
          <a:cs typeface="Dubai" panose="020B0503030403030204" pitchFamily="34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ubai" panose="020B0503030403030204" pitchFamily="34" charset="-78"/>
          <a:ea typeface="+mn-ea"/>
          <a:cs typeface="Dubai" panose="020B0503030403030204" pitchFamily="34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ubai" panose="020B0503030403030204" pitchFamily="34" charset="-78"/>
          <a:ea typeface="+mn-ea"/>
          <a:cs typeface="Dubai" panose="020B0503030403030204" pitchFamily="34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ubai" panose="020B0503030403030204" pitchFamily="34" charset="-78"/>
          <a:ea typeface="+mn-ea"/>
          <a:cs typeface="Dubai" panose="020B0503030403030204" pitchFamily="34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0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95C0F-121C-4E06-B338-193AD14AD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52"/>
            <a:ext cx="12172135" cy="6449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2FA185-FA77-42E3-ADDB-6C2D18BED553}"/>
              </a:ext>
            </a:extLst>
          </p:cNvPr>
          <p:cNvSpPr txBox="1"/>
          <p:nvPr/>
        </p:nvSpPr>
        <p:spPr>
          <a:xfrm>
            <a:off x="189964" y="6132421"/>
            <a:ext cx="189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76767"/>
                </a:solidFill>
                <a:effectLst/>
                <a:latin typeface="Proxima Nova Regular"/>
              </a:rPr>
              <a:t>Mathew Browne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C1C8C-3695-4E1E-AFFA-CD5CDD5071B3}"/>
              </a:ext>
            </a:extLst>
          </p:cNvPr>
          <p:cNvSpPr txBox="1"/>
          <p:nvPr/>
        </p:nvSpPr>
        <p:spPr>
          <a:xfrm>
            <a:off x="189964" y="356247"/>
            <a:ext cx="315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Mengukur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bintang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5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446318" y="197392"/>
            <a:ext cx="795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Nova RS </a:t>
            </a:r>
            <a:r>
              <a:rPr lang="en-US" sz="2400" b="1" dirty="0" err="1"/>
              <a:t>Oph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76A00-EE5F-42FF-9A10-D2CD650C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2" y="3295234"/>
            <a:ext cx="4701882" cy="3562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8D1FF-BE88-462E-A761-35077ABC664B}"/>
              </a:ext>
            </a:extLst>
          </p:cNvPr>
          <p:cNvSpPr txBox="1"/>
          <p:nvPr/>
        </p:nvSpPr>
        <p:spPr>
          <a:xfrm>
            <a:off x="249361" y="942748"/>
            <a:ext cx="9838586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Erupsi</a:t>
            </a:r>
            <a:r>
              <a:rPr lang="en-US" sz="2000" dirty="0"/>
              <a:t>:  1898, 1933, 1958, 1967, 1985, 2006, 2021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Transfer </a:t>
            </a:r>
            <a:r>
              <a:rPr lang="en-US" sz="2000" dirty="0" err="1"/>
              <a:t>massa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raksasa</a:t>
            </a:r>
            <a:r>
              <a:rPr lang="en-US" sz="2000" dirty="0"/>
              <a:t> </a:t>
            </a:r>
            <a:r>
              <a:rPr lang="en-US" sz="2000" dirty="0" err="1"/>
              <a:t>merah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katai</a:t>
            </a:r>
            <a:r>
              <a:rPr lang="en-US" sz="2000" dirty="0"/>
              <a:t> </a:t>
            </a:r>
            <a:r>
              <a:rPr lang="en-US" sz="2000" dirty="0" err="1"/>
              <a:t>putih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Kecepatan</a:t>
            </a:r>
            <a:r>
              <a:rPr lang="en-US" sz="2000" dirty="0"/>
              <a:t> 1184 km/s </a:t>
            </a:r>
            <a:r>
              <a:rPr lang="en-US" sz="2000" dirty="0" err="1"/>
              <a:t>hingga</a:t>
            </a:r>
            <a:r>
              <a:rPr lang="en-US" sz="2000" dirty="0"/>
              <a:t> 2907 km/s (10-27/8/2021)   (</a:t>
            </a:r>
            <a:r>
              <a:rPr lang="en-US" sz="2000" dirty="0" err="1"/>
              <a:t>Fajrin</a:t>
            </a:r>
            <a:r>
              <a:rPr lang="en-US" sz="2000" dirty="0"/>
              <a:t> </a:t>
            </a:r>
            <a:r>
              <a:rPr lang="en-US" sz="2000" dirty="0" err="1"/>
              <a:t>dkk</a:t>
            </a:r>
            <a:r>
              <a:rPr lang="en-US" sz="2000" dirty="0"/>
              <a:t>, 2021)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A9518-BDF4-48AD-8187-045052EC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065" y="3295234"/>
            <a:ext cx="4701882" cy="357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446318" y="256366"/>
            <a:ext cx="7942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Nova RS </a:t>
            </a:r>
            <a:r>
              <a:rPr lang="en-US" sz="2400" b="1" dirty="0" err="1"/>
              <a:t>Oph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D8464-ECB1-4FB4-9796-34DD67A2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8" y="1123110"/>
            <a:ext cx="9252220" cy="46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F9A56-1337-4983-B340-DBC823D9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" y="4134118"/>
            <a:ext cx="3594783" cy="2723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BE3914-2817-435E-B866-818153745049}"/>
              </a:ext>
            </a:extLst>
          </p:cNvPr>
          <p:cNvSpPr txBox="1"/>
          <p:nvPr/>
        </p:nvSpPr>
        <p:spPr>
          <a:xfrm>
            <a:off x="10062693" y="3102848"/>
            <a:ext cx="203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(O’Brien </a:t>
            </a:r>
            <a:r>
              <a:rPr lang="en-US" sz="1600" dirty="0" err="1"/>
              <a:t>dkk</a:t>
            </a:r>
            <a:r>
              <a:rPr lang="en-US" sz="1600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419618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74F071C-01A6-41B1-8C4E-2C3422765EC5}"/>
              </a:ext>
            </a:extLst>
          </p:cNvPr>
          <p:cNvSpPr txBox="1"/>
          <p:nvPr/>
        </p:nvSpPr>
        <p:spPr>
          <a:xfrm>
            <a:off x="1669798" y="410840"/>
            <a:ext cx="916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Bintang Ganda </a:t>
            </a:r>
            <a:r>
              <a:rPr lang="en-US" sz="2400" b="1" dirty="0" err="1"/>
              <a:t>Gerhana</a:t>
            </a:r>
            <a:r>
              <a:rPr lang="en-US" sz="2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AB42B-C116-4B43-93FF-217E9A4DC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" y="1750302"/>
            <a:ext cx="5297086" cy="35313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EEDCCC-BF07-4286-9075-D0B219A19813}"/>
              </a:ext>
            </a:extLst>
          </p:cNvPr>
          <p:cNvCxnSpPr/>
          <p:nvPr/>
        </p:nvCxnSpPr>
        <p:spPr>
          <a:xfrm flipV="1">
            <a:off x="2345636" y="3629006"/>
            <a:ext cx="291548" cy="5077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EA8B37-D54C-433B-9788-7943929577A5}"/>
              </a:ext>
            </a:extLst>
          </p:cNvPr>
          <p:cNvSpPr txBox="1"/>
          <p:nvPr/>
        </p:nvSpPr>
        <p:spPr>
          <a:xfrm>
            <a:off x="56793" y="4912361"/>
            <a:ext cx="2649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NN Serpentis (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Navaroli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, 2013)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046C59-FE59-4EF3-8DF4-25F30A377927}"/>
              </a:ext>
            </a:extLst>
          </p:cNvPr>
          <p:cNvCxnSpPr/>
          <p:nvPr/>
        </p:nvCxnSpPr>
        <p:spPr>
          <a:xfrm flipV="1">
            <a:off x="7679636" y="4573877"/>
            <a:ext cx="291548" cy="5077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03919-F539-45D4-BB07-3FEB41949755}"/>
              </a:ext>
            </a:extLst>
          </p:cNvPr>
          <p:cNvGrpSpPr/>
          <p:nvPr/>
        </p:nvGrpSpPr>
        <p:grpSpPr>
          <a:xfrm>
            <a:off x="5628392" y="1908867"/>
            <a:ext cx="5504683" cy="2443783"/>
            <a:chOff x="5628392" y="1908867"/>
            <a:chExt cx="5504683" cy="24437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0FF283-757C-4063-8329-781C082C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8392" y="1908867"/>
              <a:ext cx="5504683" cy="24437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5EDE76-FC95-4402-9F76-F41D304F7790}"/>
                </a:ext>
              </a:extLst>
            </p:cNvPr>
            <p:cNvSpPr txBox="1"/>
            <p:nvPr/>
          </p:nvSpPr>
          <p:spPr>
            <a:xfrm>
              <a:off x="6266225" y="3540434"/>
              <a:ext cx="2170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BY Vel (</a:t>
              </a:r>
              <a:r>
                <a:rPr lang="en-US" dirty="0" err="1"/>
                <a:t>Zasche</a:t>
              </a:r>
              <a:r>
                <a:rPr lang="en-US" dirty="0"/>
                <a:t>, 2009)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22E19C4-C1EF-41DB-AB41-3DCFCCDDA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89" y="1750302"/>
            <a:ext cx="6321287" cy="3552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8AC4E-BE84-454C-92D1-470035765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" y="1750302"/>
            <a:ext cx="5386898" cy="39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B73B7F8-3F00-4156-BA58-2CD48F6B9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442"/>
            <a:ext cx="533095" cy="532193"/>
          </a:xfrm>
          <a:prstGeom prst="rect">
            <a:avLst/>
          </a:prstGeom>
        </p:spPr>
      </p:pic>
      <p:pic>
        <p:nvPicPr>
          <p:cNvPr id="21" name="Picture 10" descr="SS Cyg">
            <a:extLst>
              <a:ext uri="{FF2B5EF4-FFF2-40B4-BE49-F238E27FC236}">
                <a16:creationId xmlns:a16="http://schemas.microsoft.com/office/drawing/2014/main" id="{FAB05124-99A1-4BE1-8DFA-487EC938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94" y="900870"/>
            <a:ext cx="6400893" cy="195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Z Cam">
            <a:extLst>
              <a:ext uri="{FF2B5EF4-FFF2-40B4-BE49-F238E27FC236}">
                <a16:creationId xmlns:a16="http://schemas.microsoft.com/office/drawing/2014/main" id="{800FB144-5EFC-4611-A931-342A0192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77" y="2734915"/>
            <a:ext cx="6194125" cy="195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190F13-6C15-404B-89D8-A970CD39E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02" y="820998"/>
            <a:ext cx="3780340" cy="24534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C10E09-D465-4D4B-B957-490A8A9B7F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4350" b="50981"/>
          <a:stretch/>
        </p:blipFill>
        <p:spPr>
          <a:xfrm>
            <a:off x="533095" y="3699457"/>
            <a:ext cx="4514910" cy="2868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412BDF-AE36-45AF-AD5F-BF6FB749C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165" y="4686258"/>
            <a:ext cx="3834762" cy="1881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C2B3E-EC4E-4C38-A664-1303E340F86D}"/>
              </a:ext>
            </a:extLst>
          </p:cNvPr>
          <p:cNvSpPr txBox="1"/>
          <p:nvPr/>
        </p:nvSpPr>
        <p:spPr>
          <a:xfrm>
            <a:off x="1175657" y="220400"/>
            <a:ext cx="608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bentuk</a:t>
            </a:r>
            <a:r>
              <a:rPr lang="en-US" sz="2400" dirty="0"/>
              <a:t> </a:t>
            </a:r>
            <a:r>
              <a:rPr lang="en-US" sz="2400" dirty="0" err="1"/>
              <a:t>kurva</a:t>
            </a:r>
            <a:r>
              <a:rPr lang="en-US" sz="2400" dirty="0"/>
              <a:t> </a:t>
            </a:r>
            <a:r>
              <a:rPr lang="en-US" sz="2400" dirty="0" err="1"/>
              <a:t>cahaya</a:t>
            </a:r>
            <a:r>
              <a:rPr lang="en-US" sz="2400" dirty="0"/>
              <a:t> lain….</a:t>
            </a:r>
          </a:p>
        </p:txBody>
      </p:sp>
    </p:spTree>
    <p:extLst>
      <p:ext uri="{BB962C8B-B14F-4D97-AF65-F5344CB8AC3E}">
        <p14:creationId xmlns:p14="http://schemas.microsoft.com/office/powerpoint/2010/main" val="246089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Bintang </a:t>
            </a:r>
            <a:r>
              <a:rPr lang="en-US" sz="2400" b="1" dirty="0" err="1"/>
              <a:t>Variabel</a:t>
            </a:r>
            <a:r>
              <a:rPr lang="en-US" sz="2400" b="1"/>
              <a:t> Cepheid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AFCF3B-E53A-4018-A863-D7E44B6A03CF}"/>
              </a:ext>
            </a:extLst>
          </p:cNvPr>
          <p:cNvGrpSpPr/>
          <p:nvPr/>
        </p:nvGrpSpPr>
        <p:grpSpPr>
          <a:xfrm>
            <a:off x="4111967" y="2266998"/>
            <a:ext cx="6123826" cy="4436533"/>
            <a:chOff x="4852173" y="1566758"/>
            <a:chExt cx="5276256" cy="35771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CA6AF5-292E-4F3C-902D-B2269A8E6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69"/>
            <a:stretch/>
          </p:blipFill>
          <p:spPr>
            <a:xfrm>
              <a:off x="4852173" y="1814238"/>
              <a:ext cx="5276256" cy="33296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CD336C-77B6-48D7-9DE6-6E7C01B81032}"/>
                </a:ext>
              </a:extLst>
            </p:cNvPr>
            <p:cNvSpPr txBox="1"/>
            <p:nvPr/>
          </p:nvSpPr>
          <p:spPr>
            <a:xfrm>
              <a:off x="5407235" y="3541319"/>
              <a:ext cx="2393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Kappa Pavonis (P=9,1 </a:t>
              </a:r>
              <a:r>
                <a:rPr lang="en-US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hari</a:t>
              </a:r>
              <a:r>
                <a:rPr lang="en-US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)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D025B3-E878-48C6-A493-95487A918C79}"/>
                </a:ext>
              </a:extLst>
            </p:cNvPr>
            <p:cNvSpPr txBox="1"/>
            <p:nvPr/>
          </p:nvSpPr>
          <p:spPr>
            <a:xfrm>
              <a:off x="5375610" y="1566758"/>
              <a:ext cx="2239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Delta </a:t>
              </a:r>
              <a:r>
                <a:rPr lang="en-US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Cephei</a:t>
              </a:r>
              <a:r>
                <a:rPr lang="en-US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(P=5,3 </a:t>
              </a:r>
              <a:r>
                <a:rPr lang="en-US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hari</a:t>
              </a:r>
              <a:r>
                <a:rPr lang="en-US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)</a:t>
              </a:r>
              <a:endParaRPr lang="en-US" sz="14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3C3C76-92CA-4A31-ACF2-605C6AF7C4BE}"/>
              </a:ext>
            </a:extLst>
          </p:cNvPr>
          <p:cNvSpPr txBox="1"/>
          <p:nvPr/>
        </p:nvSpPr>
        <p:spPr>
          <a:xfrm>
            <a:off x="432376" y="1010053"/>
            <a:ext cx="4558748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Kurva</a:t>
            </a:r>
            <a:r>
              <a:rPr lang="en-US" sz="2000" dirty="0"/>
              <a:t> </a:t>
            </a:r>
            <a:r>
              <a:rPr lang="en-US" sz="2000" dirty="0" err="1"/>
              <a:t>cahaya</a:t>
            </a:r>
            <a:r>
              <a:rPr lang="en-US" sz="2000" dirty="0"/>
              <a:t> yang </a:t>
            </a:r>
            <a:r>
              <a:rPr lang="en-US" sz="2000" dirty="0" err="1"/>
              <a:t>unik</a:t>
            </a:r>
            <a:r>
              <a:rPr lang="en-US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Periode</a:t>
            </a:r>
            <a:r>
              <a:rPr lang="en-US" sz="2000" dirty="0"/>
              <a:t> 2-60 </a:t>
            </a:r>
            <a:r>
              <a:rPr lang="en-US" sz="2000" dirty="0" err="1"/>
              <a:t>hari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F75C1AD-F265-485E-8F38-2AF4E8FD1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233"/>
          <a:stretch/>
        </p:blipFill>
        <p:spPr>
          <a:xfrm>
            <a:off x="159705" y="2607258"/>
            <a:ext cx="1894998" cy="37600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0BAF93-8488-4AED-AE39-302D01A25610}"/>
              </a:ext>
            </a:extLst>
          </p:cNvPr>
          <p:cNvSpPr txBox="1"/>
          <p:nvPr/>
        </p:nvSpPr>
        <p:spPr>
          <a:xfrm>
            <a:off x="159705" y="599797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7AE88-53D3-4F16-A5AB-09E8C8F0B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27"/>
          <a:stretch/>
        </p:blipFill>
        <p:spPr>
          <a:xfrm>
            <a:off x="2092210" y="2607258"/>
            <a:ext cx="1912199" cy="37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Bintang </a:t>
            </a:r>
            <a:r>
              <a:rPr lang="en-US" sz="2400" b="1" dirty="0" err="1"/>
              <a:t>Variabel</a:t>
            </a:r>
            <a:r>
              <a:rPr lang="en-US" sz="2400" b="1" dirty="0"/>
              <a:t> Cepheid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A4FFB-02FE-452C-9953-71AC1CD46E08}"/>
              </a:ext>
            </a:extLst>
          </p:cNvPr>
          <p:cNvSpPr txBox="1"/>
          <p:nvPr/>
        </p:nvSpPr>
        <p:spPr>
          <a:xfrm>
            <a:off x="413662" y="915338"/>
            <a:ext cx="4558748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Kurva</a:t>
            </a:r>
            <a:r>
              <a:rPr lang="en-US" sz="2000" dirty="0"/>
              <a:t> </a:t>
            </a:r>
            <a:r>
              <a:rPr lang="en-US" sz="2000" dirty="0" err="1"/>
              <a:t>cahaya</a:t>
            </a:r>
            <a:r>
              <a:rPr lang="en-US" sz="2000" dirty="0"/>
              <a:t> yang </a:t>
            </a:r>
            <a:r>
              <a:rPr lang="en-US" sz="2000" dirty="0" err="1"/>
              <a:t>unik</a:t>
            </a:r>
            <a:r>
              <a:rPr lang="en-US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Periode</a:t>
            </a:r>
            <a:r>
              <a:rPr lang="en-US" sz="2000" dirty="0"/>
              <a:t> 2-60 </a:t>
            </a:r>
            <a:r>
              <a:rPr lang="en-US" sz="2000" dirty="0" err="1"/>
              <a:t>hari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8F66C8-EDFA-4B2E-9778-9150C11F3930}"/>
                  </a:ext>
                </a:extLst>
              </p:cNvPr>
              <p:cNvSpPr txBox="1"/>
              <p:nvPr/>
            </p:nvSpPr>
            <p:spPr>
              <a:xfrm>
                <a:off x="1791182" y="2784311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=−5+5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8F66C8-EDFA-4B2E-9778-9150C11F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82" y="2784311"/>
                <a:ext cx="2775146" cy="400110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20A9C7-976D-499E-AC4A-C436FB8D9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574" y="4098530"/>
            <a:ext cx="5057338" cy="27139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AF45F9-9640-420F-B4C4-9564A6525B53}"/>
              </a:ext>
            </a:extLst>
          </p:cNvPr>
          <p:cNvSpPr txBox="1"/>
          <p:nvPr/>
        </p:nvSpPr>
        <p:spPr>
          <a:xfrm>
            <a:off x="4747422" y="4136280"/>
            <a:ext cx="372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Paralaks</a:t>
            </a:r>
            <a:r>
              <a:rPr lang="en-US" sz="1600" dirty="0"/>
              <a:t> </a:t>
            </a:r>
            <a:r>
              <a:rPr lang="en-US" sz="1600" dirty="0" err="1"/>
              <a:t>trigonometri</a:t>
            </a:r>
            <a:endParaRPr lang="en-US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B0A2D6-3FF9-4E5D-8E57-777AE9FFBE37}"/>
              </a:ext>
            </a:extLst>
          </p:cNvPr>
          <p:cNvGrpSpPr/>
          <p:nvPr/>
        </p:nvGrpSpPr>
        <p:grpSpPr>
          <a:xfrm>
            <a:off x="5695650" y="4573668"/>
            <a:ext cx="1868845" cy="269374"/>
            <a:chOff x="7797777" y="1377950"/>
            <a:chExt cx="1868845" cy="2693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3120AC-A9BB-4D76-803A-0CFE92E5D8A5}"/>
                </a:ext>
              </a:extLst>
            </p:cNvPr>
            <p:cNvGrpSpPr/>
            <p:nvPr/>
          </p:nvGrpSpPr>
          <p:grpSpPr>
            <a:xfrm>
              <a:off x="7797777" y="1425119"/>
              <a:ext cx="1868845" cy="222205"/>
              <a:chOff x="9501809" y="874643"/>
              <a:chExt cx="1868845" cy="222205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4B0A223-EACA-4E96-BE18-281D81319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1809" y="1083597"/>
                <a:ext cx="1868845" cy="1325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213F80E-1501-4543-8B27-7813CC7FAD10}"/>
                  </a:ext>
                </a:extLst>
              </p:cNvPr>
              <p:cNvCxnSpPr/>
              <p:nvPr/>
            </p:nvCxnSpPr>
            <p:spPr>
              <a:xfrm>
                <a:off x="9515061" y="874643"/>
                <a:ext cx="0" cy="19570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76D019-E8CE-4C81-A975-70A906778549}"/>
                </a:ext>
              </a:extLst>
            </p:cNvPr>
            <p:cNvCxnSpPr>
              <a:cxnSpLocks/>
            </p:cNvCxnSpPr>
            <p:nvPr/>
          </p:nvCxnSpPr>
          <p:spPr>
            <a:xfrm>
              <a:off x="7811029" y="1377950"/>
              <a:ext cx="1799696" cy="2627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B6C5B00-3C10-4CEA-A8EA-D0D930A0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1" y="4249972"/>
            <a:ext cx="4275891" cy="26080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A6F751-CBFE-4DC0-9D1B-6BBBFC684A93}"/>
              </a:ext>
            </a:extLst>
          </p:cNvPr>
          <p:cNvSpPr txBox="1"/>
          <p:nvPr/>
        </p:nvSpPr>
        <p:spPr>
          <a:xfrm>
            <a:off x="413660" y="1430744"/>
            <a:ext cx="8305337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Sebagian Cepheid </a:t>
            </a:r>
            <a:r>
              <a:rPr lang="en-US" sz="2000" dirty="0" err="1"/>
              <a:t>jaraknya</a:t>
            </a:r>
            <a:r>
              <a:rPr lang="en-US" sz="2000" dirty="0"/>
              <a:t> </a:t>
            </a:r>
            <a:r>
              <a:rPr lang="en-US" sz="2000" dirty="0" err="1"/>
              <a:t>cukup</a:t>
            </a:r>
            <a:r>
              <a:rPr lang="en-US" sz="2000" dirty="0"/>
              <a:t> </a:t>
            </a:r>
            <a:r>
              <a:rPr lang="en-US" sz="2000" dirty="0" err="1"/>
              <a:t>dekat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jaraknya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155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Bintang </a:t>
            </a:r>
            <a:r>
              <a:rPr lang="en-US" sz="2400" b="1" dirty="0" err="1"/>
              <a:t>Variabel</a:t>
            </a:r>
            <a:r>
              <a:rPr lang="en-US" sz="2400" b="1" dirty="0"/>
              <a:t> Cepheid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A4FFB-02FE-452C-9953-71AC1CD46E08}"/>
              </a:ext>
            </a:extLst>
          </p:cNvPr>
          <p:cNvSpPr txBox="1"/>
          <p:nvPr/>
        </p:nvSpPr>
        <p:spPr>
          <a:xfrm>
            <a:off x="413662" y="915338"/>
            <a:ext cx="4558748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Kategori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intrinsik</a:t>
            </a:r>
            <a:r>
              <a:rPr lang="en-US" sz="2000" dirty="0"/>
              <a:t>: </a:t>
            </a:r>
            <a:r>
              <a:rPr lang="en-US" sz="2000" dirty="0" err="1"/>
              <a:t>berdenyut</a:t>
            </a:r>
            <a:r>
              <a:rPr lang="en-US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Kurva</a:t>
            </a:r>
            <a:r>
              <a:rPr lang="en-US" sz="2000" dirty="0"/>
              <a:t> </a:t>
            </a:r>
            <a:r>
              <a:rPr lang="en-US" sz="2000" dirty="0" err="1"/>
              <a:t>cahaya</a:t>
            </a:r>
            <a:r>
              <a:rPr lang="en-US" sz="2000" dirty="0"/>
              <a:t> yang </a:t>
            </a:r>
            <a:r>
              <a:rPr lang="en-US" sz="2000" dirty="0" err="1"/>
              <a:t>unik</a:t>
            </a:r>
            <a:r>
              <a:rPr lang="en-US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2-60 </a:t>
            </a:r>
            <a:r>
              <a:rPr lang="en-US" sz="2000" dirty="0" err="1"/>
              <a:t>hari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Sebagian Cepheid </a:t>
            </a:r>
            <a:r>
              <a:rPr lang="en-US" sz="2000" dirty="0" err="1"/>
              <a:t>jaraknya</a:t>
            </a:r>
            <a:r>
              <a:rPr lang="en-US" sz="2000" dirty="0"/>
              <a:t> </a:t>
            </a:r>
            <a:r>
              <a:rPr lang="en-US" sz="2000" dirty="0" err="1"/>
              <a:t>cukup</a:t>
            </a:r>
            <a:r>
              <a:rPr lang="en-US" sz="2000" dirty="0"/>
              <a:t> </a:t>
            </a:r>
            <a:r>
              <a:rPr lang="en-US" sz="2000" dirty="0" err="1"/>
              <a:t>dekat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jaraknya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C539E-3091-4900-879A-C51C7BAF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3" y="5620773"/>
            <a:ext cx="3207544" cy="10827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8F66C8-EDFA-4B2E-9778-9150C11F3930}"/>
                  </a:ext>
                </a:extLst>
              </p:cNvPr>
              <p:cNvSpPr txBox="1"/>
              <p:nvPr/>
            </p:nvSpPr>
            <p:spPr>
              <a:xfrm>
                <a:off x="834773" y="3393250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=−5+5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8F66C8-EDFA-4B2E-9778-9150C11F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73" y="3393250"/>
                <a:ext cx="2775146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20A9C7-976D-499E-AC4A-C436FB8D9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4" y="4098530"/>
            <a:ext cx="5057338" cy="27139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AF45F9-9640-420F-B4C4-9564A6525B53}"/>
              </a:ext>
            </a:extLst>
          </p:cNvPr>
          <p:cNvSpPr txBox="1"/>
          <p:nvPr/>
        </p:nvSpPr>
        <p:spPr>
          <a:xfrm>
            <a:off x="4747422" y="4136280"/>
            <a:ext cx="372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Paralaks</a:t>
            </a:r>
            <a:r>
              <a:rPr lang="en-US" sz="1600" dirty="0"/>
              <a:t> </a:t>
            </a:r>
            <a:r>
              <a:rPr lang="en-US" sz="1600" dirty="0" err="1"/>
              <a:t>trigonometri</a:t>
            </a:r>
            <a:endParaRPr lang="en-US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B0A2D6-3FF9-4E5D-8E57-777AE9FFBE37}"/>
              </a:ext>
            </a:extLst>
          </p:cNvPr>
          <p:cNvGrpSpPr/>
          <p:nvPr/>
        </p:nvGrpSpPr>
        <p:grpSpPr>
          <a:xfrm>
            <a:off x="5695650" y="4573668"/>
            <a:ext cx="1868845" cy="269374"/>
            <a:chOff x="7797777" y="1377950"/>
            <a:chExt cx="1868845" cy="2693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3120AC-A9BB-4D76-803A-0CFE92E5D8A5}"/>
                </a:ext>
              </a:extLst>
            </p:cNvPr>
            <p:cNvGrpSpPr/>
            <p:nvPr/>
          </p:nvGrpSpPr>
          <p:grpSpPr>
            <a:xfrm>
              <a:off x="7797777" y="1425119"/>
              <a:ext cx="1868845" cy="222205"/>
              <a:chOff x="9501809" y="874643"/>
              <a:chExt cx="1868845" cy="222205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4B0A223-EACA-4E96-BE18-281D81319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1809" y="1083597"/>
                <a:ext cx="1868845" cy="1325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213F80E-1501-4543-8B27-7813CC7FAD10}"/>
                  </a:ext>
                </a:extLst>
              </p:cNvPr>
              <p:cNvCxnSpPr/>
              <p:nvPr/>
            </p:nvCxnSpPr>
            <p:spPr>
              <a:xfrm>
                <a:off x="9515061" y="874643"/>
                <a:ext cx="0" cy="19570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76D019-E8CE-4C81-A975-70A906778549}"/>
                </a:ext>
              </a:extLst>
            </p:cNvPr>
            <p:cNvCxnSpPr>
              <a:cxnSpLocks/>
            </p:cNvCxnSpPr>
            <p:nvPr/>
          </p:nvCxnSpPr>
          <p:spPr>
            <a:xfrm>
              <a:off x="7811029" y="1377950"/>
              <a:ext cx="1799696" cy="2627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B6C5B00-3C10-4CEA-A8EA-D0D930A05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914" y="1091272"/>
            <a:ext cx="3857691" cy="23529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66F1A8C-32E3-41F6-891E-45334B705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608"/>
          <a:stretch/>
        </p:blipFill>
        <p:spPr>
          <a:xfrm>
            <a:off x="323285" y="3933372"/>
            <a:ext cx="4235475" cy="15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Bintang </a:t>
            </a:r>
            <a:r>
              <a:rPr lang="en-US" sz="2400" b="1" dirty="0" err="1"/>
              <a:t>Variabel</a:t>
            </a:r>
            <a:r>
              <a:rPr lang="en-US" sz="2400" b="1" dirty="0"/>
              <a:t> Cepheid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A4FFB-02FE-452C-9953-71AC1CD46E08}"/>
              </a:ext>
            </a:extLst>
          </p:cNvPr>
          <p:cNvSpPr txBox="1"/>
          <p:nvPr/>
        </p:nvSpPr>
        <p:spPr>
          <a:xfrm>
            <a:off x="3052781" y="1082780"/>
            <a:ext cx="842286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Henrietta Leavitt </a:t>
            </a:r>
            <a:r>
              <a:rPr lang="en-US" sz="2000" dirty="0" err="1"/>
              <a:t>mengukur</a:t>
            </a:r>
            <a:r>
              <a:rPr lang="en-US" sz="2000" dirty="0"/>
              <a:t> Cepheid di Awan Magellan Kecil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8F66C8-EDFA-4B2E-9778-9150C11F3930}"/>
                  </a:ext>
                </a:extLst>
              </p:cNvPr>
              <p:cNvSpPr txBox="1"/>
              <p:nvPr/>
            </p:nvSpPr>
            <p:spPr>
              <a:xfrm>
                <a:off x="160847" y="4175238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=−5+5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8F66C8-EDFA-4B2E-9778-9150C11F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7" y="4175238"/>
                <a:ext cx="2775146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4CA6AF5-292E-4F3C-902D-B2269A8E6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9"/>
          <a:stretch/>
        </p:blipFill>
        <p:spPr>
          <a:xfrm>
            <a:off x="4101915" y="10309479"/>
            <a:ext cx="6324600" cy="39912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CF62E7-EA42-4D8E-8E62-C2E0312E6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71" y="1226956"/>
            <a:ext cx="2286000" cy="24098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492B4A-9A9F-4B29-9E53-56F182BFD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554" y="1977191"/>
            <a:ext cx="6555120" cy="4396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7BC1EC-6CD2-49A7-90E7-FECC6CFFC8AB}"/>
                  </a:ext>
                </a:extLst>
              </p:cNvPr>
              <p:cNvSpPr txBox="1"/>
              <p:nvPr/>
            </p:nvSpPr>
            <p:spPr>
              <a:xfrm>
                <a:off x="174283" y="4713695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7BC1EC-6CD2-49A7-90E7-FECC6CFFC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83" y="4713695"/>
                <a:ext cx="277514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97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Bintang </a:t>
            </a:r>
            <a:r>
              <a:rPr lang="en-US" sz="2400" b="1" dirty="0" err="1"/>
              <a:t>Variabel</a:t>
            </a:r>
            <a:r>
              <a:rPr lang="en-US" sz="2400" b="1" dirty="0"/>
              <a:t> Cepheid:  </a:t>
            </a:r>
            <a:r>
              <a:rPr lang="en-US" sz="2400" b="1" dirty="0" err="1"/>
              <a:t>Hubungan</a:t>
            </a:r>
            <a:r>
              <a:rPr lang="en-US" sz="2400" b="1" dirty="0"/>
              <a:t> </a:t>
            </a:r>
            <a:r>
              <a:rPr lang="en-US" sz="2400" b="1" dirty="0" err="1"/>
              <a:t>Periode-Luminositas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A4FFB-02FE-452C-9953-71AC1CD46E08}"/>
              </a:ext>
            </a:extLst>
          </p:cNvPr>
          <p:cNvSpPr txBox="1"/>
          <p:nvPr/>
        </p:nvSpPr>
        <p:spPr>
          <a:xfrm>
            <a:off x="3052781" y="1082780"/>
            <a:ext cx="8422867" cy="127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Henrietta Leavitt </a:t>
            </a:r>
            <a:r>
              <a:rPr lang="en-US" sz="2000" dirty="0" err="1"/>
              <a:t>mengukur</a:t>
            </a:r>
            <a:r>
              <a:rPr lang="en-US" sz="2000" dirty="0"/>
              <a:t> Cepheid di Awan Magellan Kecil (Leavitt, 1912)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CF62E7-EA42-4D8E-8E62-C2E0312E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1" y="1226956"/>
            <a:ext cx="2286000" cy="2409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3F46C-3A03-4F2E-ABA7-19DB822B93CA}"/>
              </a:ext>
            </a:extLst>
          </p:cNvPr>
          <p:cNvSpPr txBox="1"/>
          <p:nvPr/>
        </p:nvSpPr>
        <p:spPr>
          <a:xfrm>
            <a:off x="240254" y="5017083"/>
            <a:ext cx="323129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periode</a:t>
            </a:r>
            <a:r>
              <a:rPr lang="en-US" dirty="0"/>
              <a:t> Cepheid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panjang</a:t>
            </a:r>
            <a:endParaRPr lang="en-US" dirty="0"/>
          </a:p>
          <a:p>
            <a:r>
              <a:rPr lang="en-US" dirty="0"/>
              <a:t>-&gt;  </a:t>
            </a:r>
            <a:r>
              <a:rPr lang="en-US" dirty="0" err="1"/>
              <a:t>kecerlangan</a:t>
            </a:r>
            <a:r>
              <a:rPr lang="en-US" dirty="0"/>
              <a:t> </a:t>
            </a:r>
            <a:r>
              <a:rPr lang="en-US" dirty="0" err="1"/>
              <a:t>intrinsik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85540F-0836-48F7-9020-7BCCE362F06E}"/>
                  </a:ext>
                </a:extLst>
              </p:cNvPr>
              <p:cNvSpPr txBox="1"/>
              <p:nvPr/>
            </p:nvSpPr>
            <p:spPr>
              <a:xfrm>
                <a:off x="259611" y="4239347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85540F-0836-48F7-9020-7BCCE362F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11" y="4239347"/>
                <a:ext cx="277514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73625D-7C23-47D7-8788-28068D8C6EB1}"/>
                  </a:ext>
                </a:extLst>
              </p:cNvPr>
              <p:cNvSpPr txBox="1"/>
              <p:nvPr/>
            </p:nvSpPr>
            <p:spPr>
              <a:xfrm>
                <a:off x="277635" y="6136987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−5+5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73625D-7C23-47D7-8788-28068D8C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5" y="6136987"/>
                <a:ext cx="2775146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57D4D0C8-6B7A-4FA9-869D-2927AE98C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159" y="1565369"/>
            <a:ext cx="5143500" cy="14296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B23A44-0588-4796-9B15-6DCF535A53AB}"/>
              </a:ext>
            </a:extLst>
          </p:cNvPr>
          <p:cNvCxnSpPr/>
          <p:nvPr/>
        </p:nvCxnSpPr>
        <p:spPr>
          <a:xfrm>
            <a:off x="4711569" y="3146678"/>
            <a:ext cx="0" cy="279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FDF326-F45A-41BF-A36C-D184B7BAC883}"/>
              </a:ext>
            </a:extLst>
          </p:cNvPr>
          <p:cNvCxnSpPr/>
          <p:nvPr/>
        </p:nvCxnSpPr>
        <p:spPr>
          <a:xfrm>
            <a:off x="4705350" y="5940413"/>
            <a:ext cx="318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F08EB6F-BFD9-46CB-890C-CBD2F1CAF7AE}"/>
              </a:ext>
            </a:extLst>
          </p:cNvPr>
          <p:cNvSpPr txBox="1"/>
          <p:nvPr/>
        </p:nvSpPr>
        <p:spPr>
          <a:xfrm>
            <a:off x="6895376" y="598015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periode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A6AE1-788C-432F-B93B-A78452CEDCCA}"/>
              </a:ext>
            </a:extLst>
          </p:cNvPr>
          <p:cNvSpPr txBox="1"/>
          <p:nvPr/>
        </p:nvSpPr>
        <p:spPr>
          <a:xfrm rot="16200000">
            <a:off x="3805661" y="356282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magnitudo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49E8B-9470-458B-B419-A21662A00302}"/>
              </a:ext>
            </a:extLst>
          </p:cNvPr>
          <p:cNvGrpSpPr/>
          <p:nvPr/>
        </p:nvGrpSpPr>
        <p:grpSpPr>
          <a:xfrm>
            <a:off x="3989448" y="2821251"/>
            <a:ext cx="4055418" cy="3891925"/>
            <a:chOff x="3034758" y="1929294"/>
            <a:chExt cx="4755538" cy="48289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5F51A8-FFE4-4511-BA4A-8C420CCA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548" y="1929294"/>
              <a:ext cx="4318748" cy="44365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71BF18-B8B7-4C55-BFA0-AB409D3BBB04}"/>
                </a:ext>
              </a:extLst>
            </p:cNvPr>
            <p:cNvSpPr txBox="1"/>
            <p:nvPr/>
          </p:nvSpPr>
          <p:spPr>
            <a:xfrm>
              <a:off x="4914900" y="6388958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 (</a:t>
              </a:r>
              <a:r>
                <a:rPr lang="en-US" dirty="0" err="1"/>
                <a:t>periode</a:t>
              </a:r>
              <a:r>
                <a:rPr lang="en-US" dirty="0"/>
                <a:t>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F9E76B-7827-42DE-9EA8-51DF73473558}"/>
                </a:ext>
              </a:extLst>
            </p:cNvPr>
            <p:cNvSpPr txBox="1"/>
            <p:nvPr/>
          </p:nvSpPr>
          <p:spPr>
            <a:xfrm rot="16200000">
              <a:off x="2604512" y="3847603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Magnitud</a:t>
              </a:r>
              <a:r>
                <a:rPr lang="en-US" dirty="0"/>
                <a:t>	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7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9EA79-A744-48DC-86C7-51B7FAA7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6" y="4465817"/>
            <a:ext cx="6947732" cy="23453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1B994B-0632-4809-B14D-ECBE601BA8A7}"/>
              </a:ext>
            </a:extLst>
          </p:cNvPr>
          <p:cNvSpPr/>
          <p:nvPr/>
        </p:nvSpPr>
        <p:spPr>
          <a:xfrm>
            <a:off x="1633650" y="6579705"/>
            <a:ext cx="874643" cy="278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Bintang Cepheid, RR </a:t>
            </a:r>
            <a:r>
              <a:rPr lang="en-US" sz="2400" b="1" dirty="0" err="1"/>
              <a:t>Lyrae</a:t>
            </a:r>
            <a:r>
              <a:rPr lang="en-US" sz="2400" b="1" dirty="0"/>
              <a:t>, Mira-type, Delta </a:t>
            </a:r>
            <a:r>
              <a:rPr lang="en-US" sz="2400" b="1" dirty="0" err="1"/>
              <a:t>Scuti</a:t>
            </a:r>
            <a:r>
              <a:rPr lang="en-US" sz="2400" b="1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87A2FB-DFDA-4DD4-A895-87DBDA64FFE0}"/>
              </a:ext>
            </a:extLst>
          </p:cNvPr>
          <p:cNvSpPr/>
          <p:nvPr/>
        </p:nvSpPr>
        <p:spPr>
          <a:xfrm>
            <a:off x="423982" y="4612553"/>
            <a:ext cx="238540" cy="18685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61B6C-8DBA-4541-BE7C-ED36A5CEA46A}"/>
              </a:ext>
            </a:extLst>
          </p:cNvPr>
          <p:cNvSpPr txBox="1"/>
          <p:nvPr/>
        </p:nvSpPr>
        <p:spPr>
          <a:xfrm>
            <a:off x="1633650" y="6488668"/>
            <a:ext cx="131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waktu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45F5A-F933-4FBF-BD3E-349724F83938}"/>
              </a:ext>
            </a:extLst>
          </p:cNvPr>
          <p:cNvSpPr txBox="1"/>
          <p:nvPr/>
        </p:nvSpPr>
        <p:spPr>
          <a:xfrm rot="16200000">
            <a:off x="-215082" y="5206413"/>
            <a:ext cx="155705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magnitudo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A803AC-245D-44A5-A8B6-A3A8078A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9" y="885515"/>
            <a:ext cx="4150088" cy="294909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14A5E97-BF24-41E7-9880-F3F761B0DE93}"/>
              </a:ext>
            </a:extLst>
          </p:cNvPr>
          <p:cNvGrpSpPr/>
          <p:nvPr/>
        </p:nvGrpSpPr>
        <p:grpSpPr>
          <a:xfrm>
            <a:off x="4707032" y="1346679"/>
            <a:ext cx="4150088" cy="2026770"/>
            <a:chOff x="4740427" y="52308"/>
            <a:chExt cx="5477023" cy="258237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99F2941-42F3-4BD9-A0C4-4E13367F1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06"/>
            <a:stretch/>
          </p:blipFill>
          <p:spPr>
            <a:xfrm>
              <a:off x="4740427" y="52308"/>
              <a:ext cx="5477023" cy="258237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D808FF-54A8-4126-BEB3-C7D19C2D548E}"/>
                </a:ext>
              </a:extLst>
            </p:cNvPr>
            <p:cNvSpPr txBox="1"/>
            <p:nvPr/>
          </p:nvSpPr>
          <p:spPr>
            <a:xfrm>
              <a:off x="5186759" y="98700"/>
              <a:ext cx="759503" cy="42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556"/>
              <a:r>
                <a:rPr kumimoji="1" lang="en-US" sz="2133" dirty="0">
                  <a:solidFill>
                    <a:srgbClr val="1C1C1C"/>
                  </a:solidFill>
                </a:rPr>
                <a:t>Mira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28E353-FE01-4E55-8EB3-CA56B449AE3D}"/>
              </a:ext>
            </a:extLst>
          </p:cNvPr>
          <p:cNvGrpSpPr/>
          <p:nvPr/>
        </p:nvGrpSpPr>
        <p:grpSpPr>
          <a:xfrm>
            <a:off x="8998887" y="1367842"/>
            <a:ext cx="3193113" cy="2088204"/>
            <a:chOff x="114213" y="1625362"/>
            <a:chExt cx="5219700" cy="349567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4AD87A-5CBD-44DF-94C4-043284F4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213" y="1625362"/>
              <a:ext cx="5219700" cy="349567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57A90C-3A01-409F-AB78-D798E90B9E3A}"/>
                </a:ext>
              </a:extLst>
            </p:cNvPr>
            <p:cNvSpPr txBox="1"/>
            <p:nvPr/>
          </p:nvSpPr>
          <p:spPr>
            <a:xfrm>
              <a:off x="577698" y="1768309"/>
              <a:ext cx="984565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556"/>
              <a:r>
                <a:rPr kumimoji="1" lang="en-US" sz="2133" dirty="0">
                  <a:solidFill>
                    <a:srgbClr val="1C1C1C"/>
                  </a:solidFill>
                </a:rPr>
                <a:t>RR </a:t>
              </a:r>
              <a:r>
                <a:rPr kumimoji="1" lang="en-US" sz="2133" dirty="0" err="1">
                  <a:solidFill>
                    <a:srgbClr val="1C1C1C"/>
                  </a:solidFill>
                </a:rPr>
                <a:t>Lyr</a:t>
              </a:r>
              <a:endParaRPr kumimoji="1" lang="en-US" sz="2133" dirty="0">
                <a:solidFill>
                  <a:srgbClr val="1C1C1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82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15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25313B-13F3-4E97-AB44-31C677DF09B5}"/>
              </a:ext>
            </a:extLst>
          </p:cNvPr>
          <p:cNvSpPr txBox="1"/>
          <p:nvPr/>
        </p:nvSpPr>
        <p:spPr>
          <a:xfrm>
            <a:off x="1235722" y="239619"/>
            <a:ext cx="1007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Mengukur</a:t>
            </a:r>
            <a:r>
              <a:rPr lang="en-US" sz="2400" dirty="0"/>
              <a:t> </a:t>
            </a:r>
            <a:r>
              <a:rPr lang="en-US" sz="2400" dirty="0" err="1"/>
              <a:t>terang</a:t>
            </a:r>
            <a:r>
              <a:rPr lang="en-US" sz="2400" dirty="0"/>
              <a:t> </a:t>
            </a:r>
            <a:r>
              <a:rPr lang="en-US" sz="2400" dirty="0" err="1"/>
              <a:t>bintang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D9263-E130-402F-A97C-A903B1CADC16}"/>
              </a:ext>
            </a:extLst>
          </p:cNvPr>
          <p:cNvSpPr txBox="1"/>
          <p:nvPr/>
        </p:nvSpPr>
        <p:spPr>
          <a:xfrm>
            <a:off x="405746" y="1051474"/>
            <a:ext cx="563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Ptolemy: </a:t>
            </a:r>
          </a:p>
          <a:p>
            <a:r>
              <a:rPr lang="en-US" sz="2000" dirty="0"/>
              <a:t>Skala </a:t>
            </a:r>
            <a:r>
              <a:rPr lang="en-US" sz="2000" dirty="0" err="1"/>
              <a:t>terang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(</a:t>
            </a:r>
            <a:r>
              <a:rPr lang="en-US" sz="2000" dirty="0" err="1"/>
              <a:t>skala</a:t>
            </a:r>
            <a:r>
              <a:rPr lang="en-US" sz="2000" dirty="0"/>
              <a:t> </a:t>
            </a:r>
            <a:r>
              <a:rPr lang="en-US" sz="2000" dirty="0" err="1"/>
              <a:t>magnitudo</a:t>
            </a:r>
            <a:r>
              <a:rPr lang="en-US" sz="2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4A68B3-F8A1-4AD0-8D2B-89FA2FF34D4B}"/>
                  </a:ext>
                </a:extLst>
              </p:cNvPr>
              <p:cNvSpPr txBox="1"/>
              <p:nvPr/>
            </p:nvSpPr>
            <p:spPr>
              <a:xfrm>
                <a:off x="538369" y="3225643"/>
                <a:ext cx="2917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−2,5</m:t>
                      </m:r>
                      <m:func>
                        <m:funcPr>
                          <m:ctrlPr>
                            <a:rPr lang="en-US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𝑓𝑙𝑢𝑘𝑠</m:t>
                          </m:r>
                          <m:r>
                            <a:rPr lang="en-US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4A68B3-F8A1-4AD0-8D2B-89FA2FF34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69" y="3225643"/>
                <a:ext cx="2917168" cy="400110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CAB3098-1447-4CBB-BE4F-00DC2F09F5F9}"/>
              </a:ext>
            </a:extLst>
          </p:cNvPr>
          <p:cNvSpPr txBox="1"/>
          <p:nvPr/>
        </p:nvSpPr>
        <p:spPr>
          <a:xfrm>
            <a:off x="405746" y="2057511"/>
            <a:ext cx="5331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mata</a:t>
            </a:r>
            <a:r>
              <a:rPr lang="en-US" sz="20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Bintang paling </a:t>
            </a:r>
            <a:r>
              <a:rPr lang="en-US" sz="2000" dirty="0" err="1"/>
              <a:t>terang</a:t>
            </a:r>
            <a:r>
              <a:rPr lang="en-US" sz="2000" dirty="0"/>
              <a:t>: 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Bintang paling </a:t>
            </a:r>
            <a:r>
              <a:rPr lang="en-US" sz="2000" dirty="0" err="1"/>
              <a:t>redup</a:t>
            </a:r>
            <a:r>
              <a:rPr lang="en-US" sz="2000" dirty="0"/>
              <a:t>:   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E24F87-1D99-4145-83C7-BFEC023D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8" y="3754601"/>
            <a:ext cx="3502785" cy="2988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2C115-094C-4B3B-A712-9CCB3D089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861" y="1708028"/>
            <a:ext cx="4888109" cy="51499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708F5A-F49B-4155-8C7B-1C2F4E73E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49776">
            <a:off x="9842959" y="819882"/>
            <a:ext cx="2064985" cy="245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7ADDAE6-A281-42FF-9014-F0B781D799BE}"/>
              </a:ext>
            </a:extLst>
          </p:cNvPr>
          <p:cNvCxnSpPr/>
          <p:nvPr/>
        </p:nvCxnSpPr>
        <p:spPr>
          <a:xfrm>
            <a:off x="5267459" y="4069724"/>
            <a:ext cx="1468192" cy="2060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FD1D397-BF02-45A0-9A05-C96E0C77F6A2}"/>
              </a:ext>
            </a:extLst>
          </p:cNvPr>
          <p:cNvSpPr txBox="1"/>
          <p:nvPr/>
        </p:nvSpPr>
        <p:spPr>
          <a:xfrm>
            <a:off x="6840885" y="4065362"/>
            <a:ext cx="63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Vega</a:t>
            </a:r>
          </a:p>
        </p:txBody>
      </p:sp>
    </p:spTree>
    <p:extLst>
      <p:ext uri="{BB962C8B-B14F-4D97-AF65-F5344CB8AC3E}">
        <p14:creationId xmlns:p14="http://schemas.microsoft.com/office/powerpoint/2010/main" val="329002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Bintang </a:t>
            </a:r>
            <a:r>
              <a:rPr lang="en-US" sz="2400" b="1" dirty="0" err="1"/>
              <a:t>Variabel</a:t>
            </a:r>
            <a:r>
              <a:rPr lang="en-US" sz="2400" b="1" dirty="0"/>
              <a:t> Cepheid:  </a:t>
            </a:r>
            <a:r>
              <a:rPr lang="en-US" sz="2400" b="1" dirty="0" err="1"/>
              <a:t>Hubungan</a:t>
            </a:r>
            <a:r>
              <a:rPr lang="en-US" sz="2400" b="1" dirty="0"/>
              <a:t> </a:t>
            </a:r>
            <a:r>
              <a:rPr lang="en-US" sz="2400" b="1" dirty="0" err="1"/>
              <a:t>Periode-Luminositas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A4FFB-02FE-452C-9953-71AC1CD46E08}"/>
              </a:ext>
            </a:extLst>
          </p:cNvPr>
          <p:cNvSpPr txBox="1"/>
          <p:nvPr/>
        </p:nvSpPr>
        <p:spPr>
          <a:xfrm>
            <a:off x="3052781" y="1082780"/>
            <a:ext cx="694846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galaksi</a:t>
            </a:r>
            <a:r>
              <a:rPr lang="en-US" sz="2000" dirty="0"/>
              <a:t> </a:t>
            </a:r>
            <a:r>
              <a:rPr lang="en-US" sz="2000" dirty="0" err="1"/>
              <a:t>Bima</a:t>
            </a:r>
            <a:r>
              <a:rPr lang="en-US" sz="2000" dirty="0"/>
              <a:t> Sakti </a:t>
            </a:r>
            <a:r>
              <a:rPr lang="en-US" sz="2000" dirty="0" err="1"/>
              <a:t>menggunakan</a:t>
            </a:r>
            <a:r>
              <a:rPr lang="en-US" sz="2000" dirty="0"/>
              <a:t> 2431 Cepheid (</a:t>
            </a:r>
            <a:r>
              <a:rPr lang="en-US" sz="2000" dirty="0" err="1"/>
              <a:t>Skowron</a:t>
            </a:r>
            <a:r>
              <a:rPr lang="en-US" sz="2000" dirty="0"/>
              <a:t> </a:t>
            </a:r>
            <a:r>
              <a:rPr lang="en-US" sz="2000" dirty="0" err="1"/>
              <a:t>dkk</a:t>
            </a:r>
            <a:r>
              <a:rPr lang="en-US" sz="2000" dirty="0"/>
              <a:t>, 2019)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CF62E7-EA42-4D8E-8E62-C2E0312E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1" y="1226956"/>
            <a:ext cx="2286000" cy="2409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3F46C-3A03-4F2E-ABA7-19DB822B93CA}"/>
              </a:ext>
            </a:extLst>
          </p:cNvPr>
          <p:cNvSpPr txBox="1"/>
          <p:nvPr/>
        </p:nvSpPr>
        <p:spPr>
          <a:xfrm>
            <a:off x="240254" y="5017083"/>
            <a:ext cx="323129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periode</a:t>
            </a:r>
            <a:r>
              <a:rPr lang="en-US" dirty="0"/>
              <a:t> Cepheid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panjang</a:t>
            </a:r>
            <a:endParaRPr lang="en-US" dirty="0"/>
          </a:p>
          <a:p>
            <a:r>
              <a:rPr lang="en-US" dirty="0"/>
              <a:t>-&gt;  </a:t>
            </a:r>
            <a:r>
              <a:rPr lang="en-US" dirty="0" err="1"/>
              <a:t>kecerlangan</a:t>
            </a:r>
            <a:r>
              <a:rPr lang="en-US" dirty="0"/>
              <a:t> </a:t>
            </a:r>
            <a:r>
              <a:rPr lang="en-US" dirty="0" err="1"/>
              <a:t>intrinsik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85540F-0836-48F7-9020-7BCCE362F06E}"/>
                  </a:ext>
                </a:extLst>
              </p:cNvPr>
              <p:cNvSpPr txBox="1"/>
              <p:nvPr/>
            </p:nvSpPr>
            <p:spPr>
              <a:xfrm>
                <a:off x="259611" y="4239347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85540F-0836-48F7-9020-7BCCE362F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11" y="4239347"/>
                <a:ext cx="277514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73625D-7C23-47D7-8788-28068D8C6EB1}"/>
                  </a:ext>
                </a:extLst>
              </p:cNvPr>
              <p:cNvSpPr txBox="1"/>
              <p:nvPr/>
            </p:nvSpPr>
            <p:spPr>
              <a:xfrm>
                <a:off x="277635" y="6136987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−5+5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73625D-7C23-47D7-8788-28068D8C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5" y="6136987"/>
                <a:ext cx="2775146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7E2062A-14D6-4EA7-B987-6682D6326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548" y="2801124"/>
            <a:ext cx="6697953" cy="32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6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Bintang </a:t>
            </a:r>
            <a:r>
              <a:rPr lang="en-US" sz="2400" b="1" dirty="0" err="1"/>
              <a:t>Variabel</a:t>
            </a:r>
            <a:r>
              <a:rPr lang="en-US" sz="2400" b="1" dirty="0"/>
              <a:t> Cepheid:  </a:t>
            </a:r>
            <a:r>
              <a:rPr lang="en-US" sz="2400" b="1" dirty="0" err="1"/>
              <a:t>Hubungan</a:t>
            </a:r>
            <a:r>
              <a:rPr lang="en-US" sz="2400" b="1" dirty="0"/>
              <a:t> </a:t>
            </a:r>
            <a:r>
              <a:rPr lang="en-US" sz="2400" b="1" dirty="0" err="1"/>
              <a:t>Periode-Luminositas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A4FFB-02FE-452C-9953-71AC1CD46E08}"/>
              </a:ext>
            </a:extLst>
          </p:cNvPr>
          <p:cNvSpPr txBox="1"/>
          <p:nvPr/>
        </p:nvSpPr>
        <p:spPr>
          <a:xfrm>
            <a:off x="3052782" y="1082780"/>
            <a:ext cx="706187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galaksi</a:t>
            </a:r>
            <a:r>
              <a:rPr lang="en-US" sz="2000" dirty="0"/>
              <a:t> </a:t>
            </a:r>
            <a:r>
              <a:rPr lang="en-US" sz="2000" dirty="0" err="1"/>
              <a:t>Bima</a:t>
            </a:r>
            <a:r>
              <a:rPr lang="en-US" sz="2000" dirty="0"/>
              <a:t> Sakti </a:t>
            </a:r>
            <a:r>
              <a:rPr lang="en-US" sz="2000" dirty="0" err="1"/>
              <a:t>menggunakan</a:t>
            </a:r>
            <a:r>
              <a:rPr lang="en-US" sz="2000" dirty="0"/>
              <a:t> 2431 Cepheid (</a:t>
            </a:r>
            <a:r>
              <a:rPr lang="en-US" sz="2000" dirty="0" err="1"/>
              <a:t>Skowron</a:t>
            </a:r>
            <a:r>
              <a:rPr lang="en-US" sz="2000" dirty="0"/>
              <a:t> </a:t>
            </a:r>
            <a:r>
              <a:rPr lang="en-US" sz="2000" dirty="0" err="1"/>
              <a:t>dkk</a:t>
            </a:r>
            <a:r>
              <a:rPr lang="en-US" sz="2000" dirty="0"/>
              <a:t>, 2019)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CF62E7-EA42-4D8E-8E62-C2E0312E6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71" y="1226956"/>
            <a:ext cx="2286000" cy="2409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3F46C-3A03-4F2E-ABA7-19DB822B93CA}"/>
              </a:ext>
            </a:extLst>
          </p:cNvPr>
          <p:cNvSpPr txBox="1"/>
          <p:nvPr/>
        </p:nvSpPr>
        <p:spPr>
          <a:xfrm>
            <a:off x="240254" y="5017083"/>
            <a:ext cx="323129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periode</a:t>
            </a:r>
            <a:r>
              <a:rPr lang="en-US" dirty="0"/>
              <a:t> Cepheid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panjang</a:t>
            </a:r>
            <a:endParaRPr lang="en-US" dirty="0"/>
          </a:p>
          <a:p>
            <a:r>
              <a:rPr lang="en-US" dirty="0"/>
              <a:t>-&gt;  </a:t>
            </a:r>
            <a:r>
              <a:rPr lang="en-US" dirty="0" err="1"/>
              <a:t>kecerlangan</a:t>
            </a:r>
            <a:r>
              <a:rPr lang="en-US" dirty="0"/>
              <a:t> </a:t>
            </a:r>
            <a:r>
              <a:rPr lang="en-US" dirty="0" err="1"/>
              <a:t>intrinsik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85540F-0836-48F7-9020-7BCCE362F06E}"/>
                  </a:ext>
                </a:extLst>
              </p:cNvPr>
              <p:cNvSpPr txBox="1"/>
              <p:nvPr/>
            </p:nvSpPr>
            <p:spPr>
              <a:xfrm>
                <a:off x="259611" y="4239347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85540F-0836-48F7-9020-7BCCE362F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11" y="4239347"/>
                <a:ext cx="27751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73625D-7C23-47D7-8788-28068D8C6EB1}"/>
                  </a:ext>
                </a:extLst>
              </p:cNvPr>
              <p:cNvSpPr txBox="1"/>
              <p:nvPr/>
            </p:nvSpPr>
            <p:spPr>
              <a:xfrm>
                <a:off x="277635" y="6136987"/>
                <a:ext cx="2775146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−5+5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73625D-7C23-47D7-8788-28068D8C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5" y="6136987"/>
                <a:ext cx="2775146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The Milky Way 3D">
            <a:hlinkClick r:id="" action="ppaction://media"/>
            <a:extLst>
              <a:ext uri="{FF2B5EF4-FFF2-40B4-BE49-F238E27FC236}">
                <a16:creationId xmlns:a16="http://schemas.microsoft.com/office/drawing/2014/main" id="{30CAF0BF-986E-4FF0-AF74-CF5A4C3C03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16704" y="2505446"/>
            <a:ext cx="6697953" cy="40187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8B67E0-2B43-411F-AFAE-F502F8F1F7FE}"/>
              </a:ext>
            </a:extLst>
          </p:cNvPr>
          <p:cNvSpPr txBox="1"/>
          <p:nvPr/>
        </p:nvSpPr>
        <p:spPr>
          <a:xfrm>
            <a:off x="3418583" y="2148993"/>
            <a:ext cx="6696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(https://youtu.be/WNASVRwdf9Q)</a:t>
            </a:r>
          </a:p>
        </p:txBody>
      </p:sp>
    </p:spTree>
    <p:extLst>
      <p:ext uri="{BB962C8B-B14F-4D97-AF65-F5344CB8AC3E}">
        <p14:creationId xmlns:p14="http://schemas.microsoft.com/office/powerpoint/2010/main" val="153134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Bintang </a:t>
            </a:r>
            <a:r>
              <a:rPr lang="en-US" sz="2400" b="1" dirty="0" err="1"/>
              <a:t>Variabel</a:t>
            </a:r>
            <a:r>
              <a:rPr lang="en-US" sz="2400" b="1" dirty="0"/>
              <a:t> Cepheid: </a:t>
            </a:r>
            <a:r>
              <a:rPr lang="en-US" sz="2400" b="1" dirty="0" err="1"/>
              <a:t>Pengukuran</a:t>
            </a:r>
            <a:r>
              <a:rPr lang="en-US" sz="2400" b="1" dirty="0"/>
              <a:t> </a:t>
            </a:r>
            <a:r>
              <a:rPr lang="en-US" sz="2400" b="1" dirty="0" err="1"/>
              <a:t>Konstanta</a:t>
            </a:r>
            <a:r>
              <a:rPr lang="en-US" sz="2400" b="1" dirty="0"/>
              <a:t> Hubble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B013C-6361-4A22-9238-DA2D05AE2308}"/>
              </a:ext>
            </a:extLst>
          </p:cNvPr>
          <p:cNvSpPr/>
          <p:nvPr/>
        </p:nvSpPr>
        <p:spPr>
          <a:xfrm>
            <a:off x="1166191" y="2607258"/>
            <a:ext cx="1288243" cy="38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A4FFB-02FE-452C-9953-71AC1CD46E08}"/>
              </a:ext>
            </a:extLst>
          </p:cNvPr>
          <p:cNvSpPr txBox="1"/>
          <p:nvPr/>
        </p:nvSpPr>
        <p:spPr>
          <a:xfrm>
            <a:off x="3052782" y="1082780"/>
            <a:ext cx="706187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Edwin Hubble </a:t>
            </a:r>
            <a:r>
              <a:rPr lang="en-US" sz="2000" dirty="0" err="1"/>
              <a:t>mengukur</a:t>
            </a:r>
            <a:r>
              <a:rPr lang="en-US" sz="2000" dirty="0"/>
              <a:t> </a:t>
            </a:r>
            <a:r>
              <a:rPr lang="en-US" sz="2000" dirty="0" err="1"/>
              <a:t>kecepatan</a:t>
            </a:r>
            <a:r>
              <a:rPr lang="en-US" sz="2000" dirty="0"/>
              <a:t> </a:t>
            </a:r>
            <a:r>
              <a:rPr lang="en-US" sz="2000" dirty="0" err="1"/>
              <a:t>gerak</a:t>
            </a:r>
            <a:r>
              <a:rPr lang="en-US" sz="2000" dirty="0"/>
              <a:t> </a:t>
            </a:r>
            <a:r>
              <a:rPr lang="en-US" sz="2000" dirty="0" err="1"/>
              <a:t>galaksi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Semakin</a:t>
            </a:r>
            <a:r>
              <a:rPr lang="en-US" sz="2000" dirty="0"/>
              <a:t> </a:t>
            </a:r>
            <a:r>
              <a:rPr lang="en-US" sz="2000" dirty="0" err="1"/>
              <a:t>jauh</a:t>
            </a:r>
            <a:r>
              <a:rPr lang="en-US" sz="2000" dirty="0"/>
              <a:t> </a:t>
            </a:r>
            <a:r>
              <a:rPr lang="en-US" sz="2000" dirty="0" err="1"/>
              <a:t>galaksinya</a:t>
            </a:r>
            <a:r>
              <a:rPr lang="en-US" sz="2000" dirty="0"/>
              <a:t>, </a:t>
            </a:r>
            <a:r>
              <a:rPr lang="en-US" sz="2000" dirty="0" err="1"/>
              <a:t>makin</a:t>
            </a:r>
            <a:r>
              <a:rPr lang="en-US" sz="2000" dirty="0"/>
              <a:t> </a:t>
            </a:r>
            <a:r>
              <a:rPr lang="en-US" sz="2000" dirty="0" err="1"/>
              <a:t>cepat</a:t>
            </a:r>
            <a:r>
              <a:rPr lang="en-US" sz="2000" dirty="0"/>
              <a:t> </a:t>
            </a:r>
            <a:r>
              <a:rPr lang="en-US" sz="2000" dirty="0" err="1"/>
              <a:t>gerak</a:t>
            </a:r>
            <a:r>
              <a:rPr lang="en-US" sz="2000" dirty="0"/>
              <a:t> </a:t>
            </a:r>
            <a:r>
              <a:rPr lang="en-US" sz="2000" dirty="0" err="1"/>
              <a:t>menjauhnya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31B00-8D24-437E-B03F-95FBCE05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4" r="3479"/>
          <a:stretch/>
        </p:blipFill>
        <p:spPr>
          <a:xfrm>
            <a:off x="404568" y="3748060"/>
            <a:ext cx="3600450" cy="2319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A4DA78-CEB4-4A36-B705-0A04547E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68" y="1257300"/>
            <a:ext cx="2314575" cy="201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E9BDEE-3DE2-4CB1-A1B6-98F9774E8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08" y="2645881"/>
            <a:ext cx="5924550" cy="405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32D946-7AAC-4C57-B46A-57E228C4CBED}"/>
                  </a:ext>
                </a:extLst>
              </p:cNvPr>
              <p:cNvSpPr txBox="1"/>
              <p:nvPr/>
            </p:nvSpPr>
            <p:spPr>
              <a:xfrm>
                <a:off x="4914458" y="2227892"/>
                <a:ext cx="11815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32D946-7AAC-4C57-B46A-57E228C4C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458" y="2227892"/>
                <a:ext cx="1181542" cy="369332"/>
              </a:xfrm>
              <a:prstGeom prst="rect">
                <a:avLst/>
              </a:prstGeom>
              <a:blipFill>
                <a:blip r:embed="rId5"/>
                <a:stretch>
                  <a:fillRect l="-3093" r="-515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3725F8-5D73-4C44-8E5D-531D7282B7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Dubai" panose="020B0503030403030204" pitchFamily="34" charset="-78"/>
                <a:ea typeface="+mj-ea"/>
                <a:cs typeface="Dubai" panose="020B0503030403030204" pitchFamily="34" charset="-78"/>
              </a:defRPr>
            </a:lvl1pPr>
          </a:lstStyle>
          <a:p>
            <a:r>
              <a:rPr lang="en-US" dirty="0"/>
              <a:t>“Harvard Computers”</a:t>
            </a:r>
          </a:p>
        </p:txBody>
      </p:sp>
      <p:pic>
        <p:nvPicPr>
          <p:cNvPr id="12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54ABD74-C554-4B94-ACA2-81EDB4BB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896" y="1690688"/>
            <a:ext cx="4813092" cy="3892327"/>
          </a:xfrm>
          <a:prstGeom prst="rect">
            <a:avLst/>
          </a:prstGeom>
        </p:spPr>
      </p:pic>
      <p:pic>
        <p:nvPicPr>
          <p:cNvPr id="13" name="Picture 12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083570E8-B831-40D8-A56A-52E8ED21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5535755" cy="3892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FBC2AA-C41C-49CC-9BC2-3A1F74DE61F0}"/>
              </a:ext>
            </a:extLst>
          </p:cNvPr>
          <p:cNvSpPr txBox="1"/>
          <p:nvPr/>
        </p:nvSpPr>
        <p:spPr>
          <a:xfrm>
            <a:off x="135974" y="6308209"/>
            <a:ext cx="373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: Harvard College Observatory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9416A-10A9-41B3-A8EB-14D23317A2CB}"/>
              </a:ext>
            </a:extLst>
          </p:cNvPr>
          <p:cNvSpPr txBox="1"/>
          <p:nvPr/>
        </p:nvSpPr>
        <p:spPr>
          <a:xfrm>
            <a:off x="64395" y="134292"/>
            <a:ext cx="44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1302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Kontribusi</a:t>
            </a:r>
            <a:r>
              <a:rPr lang="en-US" sz="2400" b="1" dirty="0"/>
              <a:t> </a:t>
            </a:r>
            <a:r>
              <a:rPr lang="en-US" sz="2400" b="1" dirty="0" err="1"/>
              <a:t>Astronom</a:t>
            </a:r>
            <a:r>
              <a:rPr lang="en-US" sz="2400" b="1" dirty="0"/>
              <a:t> </a:t>
            </a:r>
            <a:r>
              <a:rPr lang="en-US" sz="2400" b="1" dirty="0" err="1"/>
              <a:t>Amatir</a:t>
            </a:r>
            <a:r>
              <a:rPr lang="en-US" sz="2400" b="1" dirty="0"/>
              <a:t> dan Masyarakat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3D786-CA38-4237-A731-9E645896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0" y="1170588"/>
            <a:ext cx="2981325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36C5D-6F76-46AB-BD32-AF8912D64AB3}"/>
              </a:ext>
            </a:extLst>
          </p:cNvPr>
          <p:cNvSpPr txBox="1"/>
          <p:nvPr/>
        </p:nvSpPr>
        <p:spPr>
          <a:xfrm>
            <a:off x="742950" y="1478517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American Association of Variable Star Observers (https://www.aavso.org/)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Memiliki</a:t>
            </a:r>
            <a:r>
              <a:rPr lang="en-US" sz="2400" dirty="0"/>
              <a:t> database 10.000 </a:t>
            </a:r>
            <a:r>
              <a:rPr lang="en-US" sz="2400" dirty="0" err="1"/>
              <a:t>bintang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A58AFE-3A61-4F33-A7BE-46A07196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6106"/>
            <a:ext cx="4595812" cy="3500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7897BE-1585-4909-AA95-94C61D77C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588" y="3356106"/>
            <a:ext cx="4595812" cy="34791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B80853-CF32-4F86-972A-7AFC33451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61"/>
          <a:stretch/>
        </p:blipFill>
        <p:spPr>
          <a:xfrm>
            <a:off x="9401176" y="2301940"/>
            <a:ext cx="2571750" cy="21083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6886E2-8338-4C5D-8C6D-452AF2065AC5}"/>
              </a:ext>
            </a:extLst>
          </p:cNvPr>
          <p:cNvSpPr txBox="1"/>
          <p:nvPr/>
        </p:nvSpPr>
        <p:spPr>
          <a:xfrm>
            <a:off x="8110691" y="3005823"/>
            <a:ext cx="118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(Crawford)</a:t>
            </a:r>
          </a:p>
        </p:txBody>
      </p:sp>
    </p:spTree>
    <p:extLst>
      <p:ext uri="{BB962C8B-B14F-4D97-AF65-F5344CB8AC3E}">
        <p14:creationId xmlns:p14="http://schemas.microsoft.com/office/powerpoint/2010/main" val="33714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719347-343C-4F9C-AD4B-B0A06AFFB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19"/>
          <a:stretch/>
        </p:blipFill>
        <p:spPr>
          <a:xfrm>
            <a:off x="0" y="843422"/>
            <a:ext cx="5411243" cy="1995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12BED-461D-416A-86C6-6DCA5B995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727" y="917136"/>
            <a:ext cx="3351273" cy="2393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154469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Kontribusi</a:t>
            </a:r>
            <a:r>
              <a:rPr lang="en-US" sz="2400" b="1" dirty="0"/>
              <a:t> </a:t>
            </a:r>
            <a:r>
              <a:rPr lang="en-US" sz="2400" b="1" dirty="0" err="1"/>
              <a:t>Astronom</a:t>
            </a:r>
            <a:r>
              <a:rPr lang="en-US" sz="2400" b="1" dirty="0"/>
              <a:t> </a:t>
            </a:r>
            <a:r>
              <a:rPr lang="en-US" sz="2400" b="1" dirty="0" err="1"/>
              <a:t>Amatir</a:t>
            </a:r>
            <a:r>
              <a:rPr lang="en-US" sz="2400" b="1" dirty="0"/>
              <a:t> dan Masyarakat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0AD1A-3328-41EF-A4E8-47D365C8D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" y="2679066"/>
            <a:ext cx="5272772" cy="3688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5CF624-AACD-44E7-8EB6-57367B356A58}"/>
              </a:ext>
            </a:extLst>
          </p:cNvPr>
          <p:cNvSpPr txBox="1"/>
          <p:nvPr/>
        </p:nvSpPr>
        <p:spPr>
          <a:xfrm>
            <a:off x="149414" y="6413477"/>
            <a:ext cx="5770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utopia-std"/>
              </a:rPr>
              <a:t>Koto Tomita (12) &amp;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utopia-std"/>
              </a:rPr>
              <a:t>Rino</a:t>
            </a:r>
            <a:r>
              <a:rPr lang="en-US" b="0" i="0" dirty="0">
                <a:solidFill>
                  <a:srgbClr val="333333"/>
                </a:solidFill>
                <a:effectLst/>
                <a:latin typeface="utopia-std"/>
              </a:rPr>
              <a:t> (9)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utopia-std"/>
              </a:rPr>
              <a:t>tahun</a:t>
            </a:r>
            <a:r>
              <a:rPr lang="en-US" b="0" i="0" dirty="0">
                <a:solidFill>
                  <a:srgbClr val="333333"/>
                </a:solidFill>
                <a:effectLst/>
                <a:latin typeface="utopia-std"/>
              </a:rPr>
              <a:t> 2015 (japantimes.co.jp)		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A6D548-D6FF-4B0F-91D7-D4813BFCA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110" y="2679065"/>
            <a:ext cx="4714062" cy="3688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4D182A-4EB3-4826-ADB8-5AA576AC18C1}"/>
              </a:ext>
            </a:extLst>
          </p:cNvPr>
          <p:cNvSpPr txBox="1"/>
          <p:nvPr/>
        </p:nvSpPr>
        <p:spPr>
          <a:xfrm>
            <a:off x="6500023" y="6367309"/>
            <a:ext cx="468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orstarTextO3"/>
              </a:rPr>
              <a:t>Kathryn Aurora Gray (10)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orstarTextO3"/>
              </a:rPr>
              <a:t>tahun</a:t>
            </a:r>
            <a:r>
              <a:rPr lang="en-US" b="0" i="0" dirty="0">
                <a:solidFill>
                  <a:srgbClr val="333333"/>
                </a:solidFill>
                <a:effectLst/>
                <a:latin typeface="TorstarTextO3"/>
              </a:rPr>
              <a:t>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2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974E1-0921-471B-8CE5-DD018FD33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0"/>
          <a:stretch/>
        </p:blipFill>
        <p:spPr>
          <a:xfrm>
            <a:off x="231822" y="750681"/>
            <a:ext cx="9997759" cy="6004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16BE9-A882-49E5-9B76-FCEA3CA5767C}"/>
              </a:ext>
            </a:extLst>
          </p:cNvPr>
          <p:cNvSpPr txBox="1"/>
          <p:nvPr/>
        </p:nvSpPr>
        <p:spPr>
          <a:xfrm>
            <a:off x="296216" y="6223714"/>
            <a:ext cx="133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Muh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Yusuf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F09AB-20E5-4EC2-BA61-B7B86C0C6B5C}"/>
              </a:ext>
            </a:extLst>
          </p:cNvPr>
          <p:cNvSpPr txBox="1"/>
          <p:nvPr/>
        </p:nvSpPr>
        <p:spPr>
          <a:xfrm>
            <a:off x="5914695" y="485533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1,25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DC661-6FEE-4DAB-897C-69A8DCEC0845}"/>
              </a:ext>
            </a:extLst>
          </p:cNvPr>
          <p:cNvSpPr txBox="1"/>
          <p:nvPr/>
        </p:nvSpPr>
        <p:spPr>
          <a:xfrm>
            <a:off x="5570757" y="26183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1,55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DBD81-2386-45FA-A9CF-E6C894B7D20F}"/>
              </a:ext>
            </a:extLst>
          </p:cNvPr>
          <p:cNvSpPr txBox="1"/>
          <p:nvPr/>
        </p:nvSpPr>
        <p:spPr>
          <a:xfrm>
            <a:off x="4637269" y="375282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1,25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85F87C-FDA9-4261-9B78-BFC8443FD521}"/>
              </a:ext>
            </a:extLst>
          </p:cNvPr>
          <p:cNvSpPr txBox="1"/>
          <p:nvPr/>
        </p:nvSpPr>
        <p:spPr>
          <a:xfrm>
            <a:off x="6608007" y="332596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2,75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2ED7-1490-4454-8E18-ADC74F6A62EC}"/>
              </a:ext>
            </a:extLst>
          </p:cNvPr>
          <p:cNvSpPr txBox="1"/>
          <p:nvPr/>
        </p:nvSpPr>
        <p:spPr>
          <a:xfrm>
            <a:off x="1338903" y="5040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0,10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195DB-C055-4FEE-88F2-3E875986CD00}"/>
              </a:ext>
            </a:extLst>
          </p:cNvPr>
          <p:cNvSpPr txBox="1"/>
          <p:nvPr/>
        </p:nvSpPr>
        <p:spPr>
          <a:xfrm>
            <a:off x="2576920" y="429939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0,55</a:t>
            </a:r>
          </a:p>
        </p:txBody>
      </p:sp>
    </p:spTree>
    <p:extLst>
      <p:ext uri="{BB962C8B-B14F-4D97-AF65-F5344CB8AC3E}">
        <p14:creationId xmlns:p14="http://schemas.microsoft.com/office/powerpoint/2010/main" val="100265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  <p:bldP spid="20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C14A56D-F453-4124-80C3-312429E16D75}"/>
              </a:ext>
            </a:extLst>
          </p:cNvPr>
          <p:cNvSpPr txBox="1"/>
          <p:nvPr/>
        </p:nvSpPr>
        <p:spPr>
          <a:xfrm>
            <a:off x="850005" y="376172"/>
            <a:ext cx="928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Mengukur</a:t>
            </a:r>
            <a:r>
              <a:rPr lang="en-US" sz="2400" dirty="0"/>
              <a:t> </a:t>
            </a:r>
            <a:r>
              <a:rPr lang="en-US" sz="2400" dirty="0" err="1"/>
              <a:t>terang</a:t>
            </a:r>
            <a:r>
              <a:rPr lang="en-US" sz="2400" dirty="0"/>
              <a:t> </a:t>
            </a:r>
            <a:r>
              <a:rPr lang="en-US" sz="2400" dirty="0" err="1"/>
              <a:t>bintang</a:t>
            </a:r>
            <a:r>
              <a:rPr lang="en-US" sz="2400" dirty="0"/>
              <a:t>  (plat </a:t>
            </a:r>
            <a:r>
              <a:rPr lang="en-US" sz="2400" dirty="0" err="1"/>
              <a:t>fotografi</a:t>
            </a:r>
            <a:r>
              <a:rPr lang="en-US" sz="2400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A8104-A17B-4E1B-B4F8-252FE75F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7" y="3301827"/>
            <a:ext cx="3768607" cy="3042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6A6C87-A9F1-4BAB-B8CB-8C1A6C25B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5" b="12519"/>
          <a:stretch/>
        </p:blipFill>
        <p:spPr>
          <a:xfrm>
            <a:off x="3996339" y="3301826"/>
            <a:ext cx="5971316" cy="3042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FF3B7A-E5C4-45F7-84AA-40B6989C8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58"/>
          <a:stretch/>
        </p:blipFill>
        <p:spPr>
          <a:xfrm rot="10800000">
            <a:off x="3996339" y="3429000"/>
            <a:ext cx="2914916" cy="2852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96A9D4-989F-4911-8709-0151C90471D3}"/>
              </a:ext>
            </a:extLst>
          </p:cNvPr>
          <p:cNvSpPr txBox="1"/>
          <p:nvPr/>
        </p:nvSpPr>
        <p:spPr>
          <a:xfrm>
            <a:off x="4327302" y="6375273"/>
            <a:ext cx="5306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freight-sans-pro"/>
              </a:rPr>
              <a:t>Palomar Observatory, 1964 </a:t>
            </a:r>
            <a:r>
              <a:rPr lang="en-US" dirty="0">
                <a:latin typeface="freight-sans-pro"/>
              </a:rPr>
              <a:t>(</a:t>
            </a:r>
            <a:r>
              <a:rPr lang="en-US" b="0" i="0" dirty="0" err="1">
                <a:effectLst/>
                <a:latin typeface="freight-sans-pro"/>
              </a:rPr>
              <a:t>kiri</a:t>
            </a:r>
            <a:r>
              <a:rPr lang="en-US" dirty="0">
                <a:latin typeface="freight-sans-pro"/>
              </a:rPr>
              <a:t>)</a:t>
            </a:r>
            <a:r>
              <a:rPr lang="en-US" b="0" i="0" dirty="0">
                <a:effectLst/>
                <a:latin typeface="freight-sans-pro"/>
              </a:rPr>
              <a:t> dan 1971 </a:t>
            </a:r>
            <a:r>
              <a:rPr lang="en-US" dirty="0">
                <a:latin typeface="freight-sans-pro"/>
              </a:rPr>
              <a:t>(</a:t>
            </a:r>
            <a:r>
              <a:rPr lang="en-US" b="0" i="0" dirty="0" err="1">
                <a:effectLst/>
                <a:latin typeface="freight-sans-pro"/>
              </a:rPr>
              <a:t>kanan</a:t>
            </a:r>
            <a:r>
              <a:rPr lang="en-US" b="0" i="0" dirty="0">
                <a:effectLst/>
                <a:latin typeface="freight-sans-pro"/>
              </a:rPr>
              <a:t>).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F24048-3581-4627-8E01-340C3EB0E81A}"/>
              </a:ext>
            </a:extLst>
          </p:cNvPr>
          <p:cNvSpPr txBox="1"/>
          <p:nvPr/>
        </p:nvSpPr>
        <p:spPr>
          <a:xfrm>
            <a:off x="3996339" y="1473622"/>
            <a:ext cx="5971316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Astronom</a:t>
            </a:r>
            <a:r>
              <a:rPr lang="en-US" sz="2000" dirty="0"/>
              <a:t> </a:t>
            </a:r>
            <a:r>
              <a:rPr lang="en-US" sz="2000" dirty="0" err="1"/>
              <a:t>mengukur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mikroskop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Bintang </a:t>
            </a:r>
            <a:r>
              <a:rPr lang="en-US" sz="2000" dirty="0" err="1"/>
              <a:t>terang</a:t>
            </a:r>
            <a:r>
              <a:rPr lang="en-US" sz="2000" dirty="0"/>
              <a:t> </a:t>
            </a:r>
            <a:r>
              <a:rPr lang="en-US" sz="2000" dirty="0" err="1"/>
              <a:t>terlihat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2F0C3-5A04-4FAF-80C4-A1DE60DD4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57" y="1123653"/>
            <a:ext cx="2411929" cy="2178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0DE3E1-6641-4EA5-A623-14B51277F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98"/>
          <a:stretch/>
        </p:blipFill>
        <p:spPr>
          <a:xfrm rot="10800000">
            <a:off x="7052110" y="3429000"/>
            <a:ext cx="2761465" cy="285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D881D3F-FBA6-4212-B99F-81CB13346E35}"/>
              </a:ext>
            </a:extLst>
          </p:cNvPr>
          <p:cNvSpPr txBox="1"/>
          <p:nvPr/>
        </p:nvSpPr>
        <p:spPr>
          <a:xfrm>
            <a:off x="850006" y="376172"/>
            <a:ext cx="696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Mengukur</a:t>
            </a:r>
            <a:r>
              <a:rPr lang="en-US" sz="2400" dirty="0"/>
              <a:t> </a:t>
            </a:r>
            <a:r>
              <a:rPr lang="en-US" sz="2400" dirty="0" err="1"/>
              <a:t>terang</a:t>
            </a:r>
            <a:r>
              <a:rPr lang="en-US" sz="2400" dirty="0"/>
              <a:t> </a:t>
            </a:r>
            <a:r>
              <a:rPr lang="en-US" sz="2400" dirty="0" err="1"/>
              <a:t>bintang</a:t>
            </a:r>
            <a:r>
              <a:rPr lang="en-US" sz="2400" dirty="0"/>
              <a:t>  (</a:t>
            </a:r>
            <a:r>
              <a:rPr lang="en-US" sz="2400" dirty="0" err="1"/>
              <a:t>kamera</a:t>
            </a:r>
            <a:r>
              <a:rPr lang="en-US" sz="2400" dirty="0"/>
              <a:t> digital)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8F01E0-0260-4875-9536-FAC97E9B0E63}"/>
              </a:ext>
            </a:extLst>
          </p:cNvPr>
          <p:cNvSpPr txBox="1"/>
          <p:nvPr/>
        </p:nvSpPr>
        <p:spPr>
          <a:xfrm>
            <a:off x="420913" y="5846399"/>
            <a:ext cx="33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D72D44-B5AE-4701-9004-86B5411C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260531" y="1202107"/>
            <a:ext cx="2442693" cy="31057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8560B-AA96-47A4-AEA5-C06F6A14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83" y="3994222"/>
            <a:ext cx="4302021" cy="2126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4F7019-977A-4CD4-A53C-DBB6B884B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5461"/>
            <a:ext cx="5838357" cy="48617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194F4E-41E1-40AA-A227-5D5D4E1BACF8}"/>
              </a:ext>
            </a:extLst>
          </p:cNvPr>
          <p:cNvSpPr txBox="1"/>
          <p:nvPr/>
        </p:nvSpPr>
        <p:spPr>
          <a:xfrm>
            <a:off x="180304" y="5654894"/>
            <a:ext cx="133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Muh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Yusuf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C6DBFC-6AC5-48FD-815A-811DB09479A3}"/>
              </a:ext>
            </a:extLst>
          </p:cNvPr>
          <p:cNvSpPr txBox="1"/>
          <p:nvPr/>
        </p:nvSpPr>
        <p:spPr>
          <a:xfrm>
            <a:off x="5928982" y="1008907"/>
            <a:ext cx="410365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Skala </a:t>
            </a:r>
            <a:r>
              <a:rPr lang="en-US" sz="2000" dirty="0" err="1"/>
              <a:t>keabuan</a:t>
            </a:r>
            <a:r>
              <a:rPr lang="en-US" sz="2000" dirty="0"/>
              <a:t> (grayscale)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374A0-6E0B-49F9-8546-8BC106201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442"/>
            <a:ext cx="533095" cy="53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AC6A5E6-F89A-4BF4-AE53-DC039B450540}"/>
              </a:ext>
            </a:extLst>
          </p:cNvPr>
          <p:cNvSpPr txBox="1"/>
          <p:nvPr/>
        </p:nvSpPr>
        <p:spPr>
          <a:xfrm>
            <a:off x="1053494" y="147372"/>
            <a:ext cx="880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Kalibrasi</a:t>
            </a:r>
            <a:r>
              <a:rPr lang="en-US" sz="2400" dirty="0"/>
              <a:t> </a:t>
            </a:r>
            <a:r>
              <a:rPr lang="en-US" sz="2400" dirty="0" err="1"/>
              <a:t>pengukuran</a:t>
            </a:r>
            <a:r>
              <a:rPr lang="en-US" sz="2400" dirty="0"/>
              <a:t> </a:t>
            </a:r>
            <a:r>
              <a:rPr lang="en-US" sz="2400" dirty="0" err="1"/>
              <a:t>terang</a:t>
            </a:r>
            <a:r>
              <a:rPr lang="en-US" sz="2400" dirty="0"/>
              <a:t> </a:t>
            </a:r>
            <a:r>
              <a:rPr lang="en-US" sz="2400" dirty="0" err="1"/>
              <a:t>bintang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E1C2F-E571-4940-8892-149E0E67EBEA}"/>
              </a:ext>
            </a:extLst>
          </p:cNvPr>
          <p:cNvSpPr/>
          <p:nvPr/>
        </p:nvSpPr>
        <p:spPr>
          <a:xfrm>
            <a:off x="2718508" y="1992625"/>
            <a:ext cx="799869" cy="6002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5">
            <a:extLst>
              <a:ext uri="{FF2B5EF4-FFF2-40B4-BE49-F238E27FC236}">
                <a16:creationId xmlns:a16="http://schemas.microsoft.com/office/drawing/2014/main" id="{4E135A98-6B10-47E8-84B3-F30763161E9E}"/>
              </a:ext>
            </a:extLst>
          </p:cNvPr>
          <p:cNvSpPr/>
          <p:nvPr/>
        </p:nvSpPr>
        <p:spPr>
          <a:xfrm>
            <a:off x="2969667" y="2116450"/>
            <a:ext cx="276225" cy="264801"/>
          </a:xfrm>
          <a:prstGeom prst="star5">
            <a:avLst/>
          </a:prstGeom>
          <a:solidFill>
            <a:srgbClr val="FFFF00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20F4C7-CFBC-44A2-895B-CB6002929642}"/>
              </a:ext>
            </a:extLst>
          </p:cNvPr>
          <p:cNvCxnSpPr/>
          <p:nvPr/>
        </p:nvCxnSpPr>
        <p:spPr>
          <a:xfrm flipH="1">
            <a:off x="2512467" y="2466976"/>
            <a:ext cx="457200" cy="5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F00E5A-5965-4589-BEAD-93E58E4F9EAE}"/>
              </a:ext>
            </a:extLst>
          </p:cNvPr>
          <p:cNvCxnSpPr>
            <a:cxnSpLocks/>
          </p:cNvCxnSpPr>
          <p:nvPr/>
        </p:nvCxnSpPr>
        <p:spPr>
          <a:xfrm>
            <a:off x="3245892" y="2466976"/>
            <a:ext cx="457200" cy="5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A2383-0D1D-4C9B-8C19-162CB4F352FD}"/>
              </a:ext>
            </a:extLst>
          </p:cNvPr>
          <p:cNvCxnSpPr>
            <a:cxnSpLocks/>
          </p:cNvCxnSpPr>
          <p:nvPr/>
        </p:nvCxnSpPr>
        <p:spPr>
          <a:xfrm flipV="1">
            <a:off x="3245892" y="1547814"/>
            <a:ext cx="457200" cy="5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775B17-BF63-43FF-A040-A2A64063D048}"/>
              </a:ext>
            </a:extLst>
          </p:cNvPr>
          <p:cNvCxnSpPr>
            <a:cxnSpLocks/>
          </p:cNvCxnSpPr>
          <p:nvPr/>
        </p:nvCxnSpPr>
        <p:spPr>
          <a:xfrm flipH="1" flipV="1">
            <a:off x="2502942" y="1547814"/>
            <a:ext cx="457200" cy="5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A9F45D-8E2E-4D4E-88E3-A657980B2DBF}"/>
              </a:ext>
            </a:extLst>
          </p:cNvPr>
          <p:cNvCxnSpPr>
            <a:cxnSpLocks/>
          </p:cNvCxnSpPr>
          <p:nvPr/>
        </p:nvCxnSpPr>
        <p:spPr>
          <a:xfrm rot="2400000">
            <a:off x="2879178" y="2618832"/>
            <a:ext cx="457200" cy="5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A0D920-D1F6-419E-8579-DFA933766089}"/>
              </a:ext>
            </a:extLst>
          </p:cNvPr>
          <p:cNvCxnSpPr>
            <a:cxnSpLocks/>
          </p:cNvCxnSpPr>
          <p:nvPr/>
        </p:nvCxnSpPr>
        <p:spPr>
          <a:xfrm rot="19200000" flipV="1">
            <a:off x="2879178" y="1395958"/>
            <a:ext cx="457200" cy="5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3E9D36-3635-42FC-A39E-47BC4F920964}"/>
              </a:ext>
            </a:extLst>
          </p:cNvPr>
          <p:cNvCxnSpPr>
            <a:cxnSpLocks/>
          </p:cNvCxnSpPr>
          <p:nvPr/>
        </p:nvCxnSpPr>
        <p:spPr>
          <a:xfrm rot="18600000">
            <a:off x="3401701" y="2007396"/>
            <a:ext cx="457200" cy="5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97345-9B33-4FC6-9E26-6346F2A4DB82}"/>
              </a:ext>
            </a:extLst>
          </p:cNvPr>
          <p:cNvCxnSpPr>
            <a:cxnSpLocks/>
          </p:cNvCxnSpPr>
          <p:nvPr/>
        </p:nvCxnSpPr>
        <p:spPr>
          <a:xfrm rot="3000000" flipH="1">
            <a:off x="2332129" y="2015017"/>
            <a:ext cx="457200" cy="5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5E32DE-611A-4513-9E35-6183EA2122C8}"/>
              </a:ext>
            </a:extLst>
          </p:cNvPr>
          <p:cNvGrpSpPr/>
          <p:nvPr/>
        </p:nvGrpSpPr>
        <p:grpSpPr>
          <a:xfrm>
            <a:off x="1102767" y="6305549"/>
            <a:ext cx="4646140" cy="552451"/>
            <a:chOff x="4572000" y="4591048"/>
            <a:chExt cx="4646140" cy="5524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E09DE69-14C3-4A5F-BFEB-87DA880C087A}"/>
                </a:ext>
              </a:extLst>
            </p:cNvPr>
            <p:cNvSpPr/>
            <p:nvPr/>
          </p:nvSpPr>
          <p:spPr>
            <a:xfrm>
              <a:off x="4572000" y="4591048"/>
              <a:ext cx="4646140" cy="552451"/>
            </a:xfrm>
            <a:prstGeom prst="rect">
              <a:avLst/>
            </a:prstGeom>
            <a:solidFill>
              <a:srgbClr val="4291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B422F4-34CE-4535-A28F-3596080438A4}"/>
                </a:ext>
              </a:extLst>
            </p:cNvPr>
            <p:cNvSpPr txBox="1"/>
            <p:nvPr/>
          </p:nvSpPr>
          <p:spPr>
            <a:xfrm>
              <a:off x="4572000" y="4591048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Bumi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5620A9-43EB-4B5E-8D3C-2C1181AAD7EE}"/>
              </a:ext>
            </a:extLst>
          </p:cNvPr>
          <p:cNvGrpSpPr/>
          <p:nvPr/>
        </p:nvGrpSpPr>
        <p:grpSpPr>
          <a:xfrm>
            <a:off x="1053494" y="3784286"/>
            <a:ext cx="4794422" cy="927389"/>
            <a:chOff x="4522727" y="2069785"/>
            <a:chExt cx="4794422" cy="927389"/>
          </a:xfrm>
        </p:grpSpPr>
        <p:sp>
          <p:nvSpPr>
            <p:cNvPr id="31" name="Freeform: Shape 39">
              <a:extLst>
                <a:ext uri="{FF2B5EF4-FFF2-40B4-BE49-F238E27FC236}">
                  <a16:creationId xmlns:a16="http://schemas.microsoft.com/office/drawing/2014/main" id="{66B1DE28-2BCE-4FCE-AB0B-2AF0DC3965BF}"/>
                </a:ext>
              </a:extLst>
            </p:cNvPr>
            <p:cNvSpPr/>
            <p:nvPr/>
          </p:nvSpPr>
          <p:spPr>
            <a:xfrm>
              <a:off x="4522727" y="2529535"/>
              <a:ext cx="4794422" cy="467639"/>
            </a:xfrm>
            <a:custGeom>
              <a:avLst/>
              <a:gdLst>
                <a:gd name="connsiteX0" fmla="*/ 0 w 4794422"/>
                <a:gd name="connsiteY0" fmla="*/ 463334 h 467639"/>
                <a:gd name="connsiteX1" fmla="*/ 667265 w 4794422"/>
                <a:gd name="connsiteY1" fmla="*/ 191486 h 467639"/>
                <a:gd name="connsiteX2" fmla="*/ 1136822 w 4794422"/>
                <a:gd name="connsiteY2" fmla="*/ 339767 h 467639"/>
                <a:gd name="connsiteX3" fmla="*/ 1853514 w 4794422"/>
                <a:gd name="connsiteY3" fmla="*/ 463334 h 467639"/>
                <a:gd name="connsiteX4" fmla="*/ 2199503 w 4794422"/>
                <a:gd name="connsiteY4" fmla="*/ 179129 h 467639"/>
                <a:gd name="connsiteX5" fmla="*/ 2681416 w 4794422"/>
                <a:gd name="connsiteY5" fmla="*/ 6134 h 467639"/>
                <a:gd name="connsiteX6" fmla="*/ 3175687 w 4794422"/>
                <a:gd name="connsiteY6" fmla="*/ 55561 h 467639"/>
                <a:gd name="connsiteX7" fmla="*/ 3546389 w 4794422"/>
                <a:gd name="connsiteY7" fmla="*/ 216199 h 467639"/>
                <a:gd name="connsiteX8" fmla="*/ 3904735 w 4794422"/>
                <a:gd name="connsiteY8" fmla="*/ 277983 h 467639"/>
                <a:gd name="connsiteX9" fmla="*/ 4386649 w 4794422"/>
                <a:gd name="connsiteY9" fmla="*/ 80275 h 467639"/>
                <a:gd name="connsiteX10" fmla="*/ 4448432 w 4794422"/>
                <a:gd name="connsiteY10" fmla="*/ 55561 h 467639"/>
                <a:gd name="connsiteX11" fmla="*/ 4547287 w 4794422"/>
                <a:gd name="connsiteY11" fmla="*/ 67918 h 467639"/>
                <a:gd name="connsiteX12" fmla="*/ 4794422 w 4794422"/>
                <a:gd name="connsiteY12" fmla="*/ 117345 h 46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94422" h="467639">
                  <a:moveTo>
                    <a:pt x="0" y="463334"/>
                  </a:moveTo>
                  <a:cubicBezTo>
                    <a:pt x="238897" y="337707"/>
                    <a:pt x="477795" y="212080"/>
                    <a:pt x="667265" y="191486"/>
                  </a:cubicBezTo>
                  <a:cubicBezTo>
                    <a:pt x="856735" y="170892"/>
                    <a:pt x="939114" y="294459"/>
                    <a:pt x="1136822" y="339767"/>
                  </a:cubicBezTo>
                  <a:cubicBezTo>
                    <a:pt x="1334530" y="385075"/>
                    <a:pt x="1676401" y="490107"/>
                    <a:pt x="1853514" y="463334"/>
                  </a:cubicBezTo>
                  <a:cubicBezTo>
                    <a:pt x="2030627" y="436561"/>
                    <a:pt x="2061519" y="255329"/>
                    <a:pt x="2199503" y="179129"/>
                  </a:cubicBezTo>
                  <a:cubicBezTo>
                    <a:pt x="2337487" y="102929"/>
                    <a:pt x="2518719" y="26729"/>
                    <a:pt x="2681416" y="6134"/>
                  </a:cubicBezTo>
                  <a:cubicBezTo>
                    <a:pt x="2844113" y="-14461"/>
                    <a:pt x="3031525" y="20550"/>
                    <a:pt x="3175687" y="55561"/>
                  </a:cubicBezTo>
                  <a:cubicBezTo>
                    <a:pt x="3319849" y="90572"/>
                    <a:pt x="3424881" y="179129"/>
                    <a:pt x="3546389" y="216199"/>
                  </a:cubicBezTo>
                  <a:cubicBezTo>
                    <a:pt x="3667897" y="253269"/>
                    <a:pt x="3764692" y="300637"/>
                    <a:pt x="3904735" y="277983"/>
                  </a:cubicBezTo>
                  <a:cubicBezTo>
                    <a:pt x="4044778" y="255329"/>
                    <a:pt x="4386649" y="80275"/>
                    <a:pt x="4386649" y="80275"/>
                  </a:cubicBezTo>
                  <a:cubicBezTo>
                    <a:pt x="4477265" y="43205"/>
                    <a:pt x="4421659" y="57620"/>
                    <a:pt x="4448432" y="55561"/>
                  </a:cubicBezTo>
                  <a:cubicBezTo>
                    <a:pt x="4475205" y="53502"/>
                    <a:pt x="4489622" y="57621"/>
                    <a:pt x="4547287" y="67918"/>
                  </a:cubicBezTo>
                  <a:cubicBezTo>
                    <a:pt x="4604952" y="78215"/>
                    <a:pt x="4699687" y="97780"/>
                    <a:pt x="4794422" y="11734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DD7CEC7-F7E7-436E-AD3B-D9EC7E364CF6}"/>
                </a:ext>
              </a:extLst>
            </p:cNvPr>
            <p:cNvCxnSpPr/>
            <p:nvPr/>
          </p:nvCxnSpPr>
          <p:spPr>
            <a:xfrm>
              <a:off x="4522727" y="2176876"/>
              <a:ext cx="457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9B0828F6-A93E-43D0-9521-EE9A96EEAB00}"/>
                </a:ext>
              </a:extLst>
            </p:cNvPr>
            <p:cNvSpPr/>
            <p:nvPr/>
          </p:nvSpPr>
          <p:spPr>
            <a:xfrm>
              <a:off x="4534930" y="2259315"/>
              <a:ext cx="4615934" cy="86595"/>
            </a:xfrm>
            <a:custGeom>
              <a:avLst/>
              <a:gdLst>
                <a:gd name="connsiteX0" fmla="*/ 0 w 4615934"/>
                <a:gd name="connsiteY0" fmla="*/ 86595 h 86595"/>
                <a:gd name="connsiteX1" fmla="*/ 852616 w 4615934"/>
                <a:gd name="connsiteY1" fmla="*/ 61881 h 86595"/>
                <a:gd name="connsiteX2" fmla="*/ 1186248 w 4615934"/>
                <a:gd name="connsiteY2" fmla="*/ 61881 h 86595"/>
                <a:gd name="connsiteX3" fmla="*/ 1754659 w 4615934"/>
                <a:gd name="connsiteY3" fmla="*/ 61881 h 86595"/>
                <a:gd name="connsiteX4" fmla="*/ 2137719 w 4615934"/>
                <a:gd name="connsiteY4" fmla="*/ 49525 h 86595"/>
                <a:gd name="connsiteX5" fmla="*/ 2508421 w 4615934"/>
                <a:gd name="connsiteY5" fmla="*/ 37168 h 86595"/>
                <a:gd name="connsiteX6" fmla="*/ 3015048 w 4615934"/>
                <a:gd name="connsiteY6" fmla="*/ 98 h 86595"/>
                <a:gd name="connsiteX7" fmla="*/ 3583459 w 4615934"/>
                <a:gd name="connsiteY7" fmla="*/ 49525 h 86595"/>
                <a:gd name="connsiteX8" fmla="*/ 4114800 w 4615934"/>
                <a:gd name="connsiteY8" fmla="*/ 74238 h 86595"/>
                <a:gd name="connsiteX9" fmla="*/ 4547286 w 4615934"/>
                <a:gd name="connsiteY9" fmla="*/ 61881 h 86595"/>
                <a:gd name="connsiteX10" fmla="*/ 4609070 w 4615934"/>
                <a:gd name="connsiteY10" fmla="*/ 61881 h 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15934" h="86595">
                  <a:moveTo>
                    <a:pt x="0" y="86595"/>
                  </a:moveTo>
                  <a:lnTo>
                    <a:pt x="852616" y="61881"/>
                  </a:lnTo>
                  <a:cubicBezTo>
                    <a:pt x="1050324" y="57762"/>
                    <a:pt x="1186248" y="61881"/>
                    <a:pt x="1186248" y="61881"/>
                  </a:cubicBezTo>
                  <a:lnTo>
                    <a:pt x="1754659" y="61881"/>
                  </a:lnTo>
                  <a:cubicBezTo>
                    <a:pt x="1913237" y="59822"/>
                    <a:pt x="2137719" y="49525"/>
                    <a:pt x="2137719" y="49525"/>
                  </a:cubicBezTo>
                  <a:cubicBezTo>
                    <a:pt x="2263346" y="45406"/>
                    <a:pt x="2362200" y="45406"/>
                    <a:pt x="2508421" y="37168"/>
                  </a:cubicBezTo>
                  <a:cubicBezTo>
                    <a:pt x="2654643" y="28930"/>
                    <a:pt x="2835875" y="-1961"/>
                    <a:pt x="3015048" y="98"/>
                  </a:cubicBezTo>
                  <a:cubicBezTo>
                    <a:pt x="3194221" y="2157"/>
                    <a:pt x="3400167" y="37168"/>
                    <a:pt x="3583459" y="49525"/>
                  </a:cubicBezTo>
                  <a:cubicBezTo>
                    <a:pt x="3766751" y="61882"/>
                    <a:pt x="3954162" y="72179"/>
                    <a:pt x="4114800" y="74238"/>
                  </a:cubicBezTo>
                  <a:cubicBezTo>
                    <a:pt x="4275438" y="76297"/>
                    <a:pt x="4464908" y="63940"/>
                    <a:pt x="4547286" y="61881"/>
                  </a:cubicBezTo>
                  <a:cubicBezTo>
                    <a:pt x="4629664" y="59821"/>
                    <a:pt x="4619367" y="60851"/>
                    <a:pt x="4609070" y="6188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8C27646-BDF0-4090-844B-B87B860E5B68}"/>
                </a:ext>
              </a:extLst>
            </p:cNvPr>
            <p:cNvCxnSpPr/>
            <p:nvPr/>
          </p:nvCxnSpPr>
          <p:spPr>
            <a:xfrm>
              <a:off x="4522727" y="2069785"/>
              <a:ext cx="457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46">
              <a:extLst>
                <a:ext uri="{FF2B5EF4-FFF2-40B4-BE49-F238E27FC236}">
                  <a16:creationId xmlns:a16="http://schemas.microsoft.com/office/drawing/2014/main" id="{5AC28600-74FE-4971-A7AF-89F482B0B350}"/>
                </a:ext>
              </a:extLst>
            </p:cNvPr>
            <p:cNvSpPr/>
            <p:nvPr/>
          </p:nvSpPr>
          <p:spPr>
            <a:xfrm>
              <a:off x="4522727" y="2379601"/>
              <a:ext cx="4653926" cy="299869"/>
            </a:xfrm>
            <a:custGeom>
              <a:avLst/>
              <a:gdLst>
                <a:gd name="connsiteX0" fmla="*/ 0 w 4653926"/>
                <a:gd name="connsiteY0" fmla="*/ 299869 h 299869"/>
                <a:gd name="connsiteX1" fmla="*/ 197708 w 4653926"/>
                <a:gd name="connsiteY1" fmla="*/ 225728 h 299869"/>
                <a:gd name="connsiteX2" fmla="*/ 457200 w 4653926"/>
                <a:gd name="connsiteY2" fmla="*/ 163945 h 299869"/>
                <a:gd name="connsiteX3" fmla="*/ 741405 w 4653926"/>
                <a:gd name="connsiteY3" fmla="*/ 163945 h 299869"/>
                <a:gd name="connsiteX4" fmla="*/ 877329 w 4653926"/>
                <a:gd name="connsiteY4" fmla="*/ 225728 h 299869"/>
                <a:gd name="connsiteX5" fmla="*/ 1235675 w 4653926"/>
                <a:gd name="connsiteY5" fmla="*/ 201015 h 299869"/>
                <a:gd name="connsiteX6" fmla="*/ 1445740 w 4653926"/>
                <a:gd name="connsiteY6" fmla="*/ 201015 h 299869"/>
                <a:gd name="connsiteX7" fmla="*/ 1581665 w 4653926"/>
                <a:gd name="connsiteY7" fmla="*/ 151588 h 299869"/>
                <a:gd name="connsiteX8" fmla="*/ 1767016 w 4653926"/>
                <a:gd name="connsiteY8" fmla="*/ 89804 h 299869"/>
                <a:gd name="connsiteX9" fmla="*/ 1989438 w 4653926"/>
                <a:gd name="connsiteY9" fmla="*/ 126874 h 299869"/>
                <a:gd name="connsiteX10" fmla="*/ 2236573 w 4653926"/>
                <a:gd name="connsiteY10" fmla="*/ 151588 h 299869"/>
                <a:gd name="connsiteX11" fmla="*/ 2409567 w 4653926"/>
                <a:gd name="connsiteY11" fmla="*/ 151588 h 299869"/>
                <a:gd name="connsiteX12" fmla="*/ 2520778 w 4653926"/>
                <a:gd name="connsiteY12" fmla="*/ 139231 h 299869"/>
                <a:gd name="connsiteX13" fmla="*/ 2656702 w 4653926"/>
                <a:gd name="connsiteY13" fmla="*/ 77447 h 299869"/>
                <a:gd name="connsiteX14" fmla="*/ 2928551 w 4653926"/>
                <a:gd name="connsiteY14" fmla="*/ 52734 h 299869"/>
                <a:gd name="connsiteX15" fmla="*/ 3101546 w 4653926"/>
                <a:gd name="connsiteY15" fmla="*/ 65090 h 299869"/>
                <a:gd name="connsiteX16" fmla="*/ 3188043 w 4653926"/>
                <a:gd name="connsiteY16" fmla="*/ 139231 h 299869"/>
                <a:gd name="connsiteX17" fmla="*/ 3385751 w 4653926"/>
                <a:gd name="connsiteY17" fmla="*/ 151588 h 299869"/>
                <a:gd name="connsiteX18" fmla="*/ 3534032 w 4653926"/>
                <a:gd name="connsiteY18" fmla="*/ 176301 h 299869"/>
                <a:gd name="connsiteX19" fmla="*/ 3645243 w 4653926"/>
                <a:gd name="connsiteY19" fmla="*/ 114517 h 299869"/>
                <a:gd name="connsiteX20" fmla="*/ 3842951 w 4653926"/>
                <a:gd name="connsiteY20" fmla="*/ 126874 h 299869"/>
                <a:gd name="connsiteX21" fmla="*/ 3966519 w 4653926"/>
                <a:gd name="connsiteY21" fmla="*/ 151588 h 299869"/>
                <a:gd name="connsiteX22" fmla="*/ 4139513 w 4653926"/>
                <a:gd name="connsiteY22" fmla="*/ 52734 h 299869"/>
                <a:gd name="connsiteX23" fmla="*/ 4275438 w 4653926"/>
                <a:gd name="connsiteY23" fmla="*/ 40377 h 299869"/>
                <a:gd name="connsiteX24" fmla="*/ 4386648 w 4653926"/>
                <a:gd name="connsiteY24" fmla="*/ 15663 h 299869"/>
                <a:gd name="connsiteX25" fmla="*/ 4621427 w 4653926"/>
                <a:gd name="connsiteY25" fmla="*/ 3307 h 299869"/>
                <a:gd name="connsiteX26" fmla="*/ 4646140 w 4653926"/>
                <a:gd name="connsiteY26" fmla="*/ 77447 h 29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53926" h="299869">
                  <a:moveTo>
                    <a:pt x="0" y="299869"/>
                  </a:moveTo>
                  <a:cubicBezTo>
                    <a:pt x="60754" y="274125"/>
                    <a:pt x="121508" y="248382"/>
                    <a:pt x="197708" y="225728"/>
                  </a:cubicBezTo>
                  <a:cubicBezTo>
                    <a:pt x="273908" y="203074"/>
                    <a:pt x="366584" y="174242"/>
                    <a:pt x="457200" y="163945"/>
                  </a:cubicBezTo>
                  <a:cubicBezTo>
                    <a:pt x="547816" y="153648"/>
                    <a:pt x="671384" y="153648"/>
                    <a:pt x="741405" y="163945"/>
                  </a:cubicBezTo>
                  <a:cubicBezTo>
                    <a:pt x="811427" y="174242"/>
                    <a:pt x="794951" y="219550"/>
                    <a:pt x="877329" y="225728"/>
                  </a:cubicBezTo>
                  <a:lnTo>
                    <a:pt x="1235675" y="201015"/>
                  </a:lnTo>
                  <a:cubicBezTo>
                    <a:pt x="1330410" y="196896"/>
                    <a:pt x="1388075" y="209253"/>
                    <a:pt x="1445740" y="201015"/>
                  </a:cubicBezTo>
                  <a:cubicBezTo>
                    <a:pt x="1503405" y="192777"/>
                    <a:pt x="1528119" y="170123"/>
                    <a:pt x="1581665" y="151588"/>
                  </a:cubicBezTo>
                  <a:cubicBezTo>
                    <a:pt x="1635211" y="133053"/>
                    <a:pt x="1699054" y="93923"/>
                    <a:pt x="1767016" y="89804"/>
                  </a:cubicBezTo>
                  <a:cubicBezTo>
                    <a:pt x="1834978" y="85685"/>
                    <a:pt x="1911178" y="116577"/>
                    <a:pt x="1989438" y="126874"/>
                  </a:cubicBezTo>
                  <a:cubicBezTo>
                    <a:pt x="2067698" y="137171"/>
                    <a:pt x="2166552" y="147469"/>
                    <a:pt x="2236573" y="151588"/>
                  </a:cubicBezTo>
                  <a:cubicBezTo>
                    <a:pt x="2306594" y="155707"/>
                    <a:pt x="2362200" y="153647"/>
                    <a:pt x="2409567" y="151588"/>
                  </a:cubicBezTo>
                  <a:cubicBezTo>
                    <a:pt x="2456934" y="149529"/>
                    <a:pt x="2479589" y="151588"/>
                    <a:pt x="2520778" y="139231"/>
                  </a:cubicBezTo>
                  <a:cubicBezTo>
                    <a:pt x="2561967" y="126874"/>
                    <a:pt x="2588740" y="91863"/>
                    <a:pt x="2656702" y="77447"/>
                  </a:cubicBezTo>
                  <a:cubicBezTo>
                    <a:pt x="2724664" y="63031"/>
                    <a:pt x="2854410" y="54793"/>
                    <a:pt x="2928551" y="52734"/>
                  </a:cubicBezTo>
                  <a:cubicBezTo>
                    <a:pt x="3002692" y="50675"/>
                    <a:pt x="3058297" y="50674"/>
                    <a:pt x="3101546" y="65090"/>
                  </a:cubicBezTo>
                  <a:cubicBezTo>
                    <a:pt x="3144795" y="79506"/>
                    <a:pt x="3140676" y="124815"/>
                    <a:pt x="3188043" y="139231"/>
                  </a:cubicBezTo>
                  <a:cubicBezTo>
                    <a:pt x="3235411" y="153647"/>
                    <a:pt x="3328086" y="145410"/>
                    <a:pt x="3385751" y="151588"/>
                  </a:cubicBezTo>
                  <a:cubicBezTo>
                    <a:pt x="3443416" y="157766"/>
                    <a:pt x="3490783" y="182479"/>
                    <a:pt x="3534032" y="176301"/>
                  </a:cubicBezTo>
                  <a:cubicBezTo>
                    <a:pt x="3577281" y="170122"/>
                    <a:pt x="3593757" y="122755"/>
                    <a:pt x="3645243" y="114517"/>
                  </a:cubicBezTo>
                  <a:cubicBezTo>
                    <a:pt x="3696730" y="106279"/>
                    <a:pt x="3789405" y="120696"/>
                    <a:pt x="3842951" y="126874"/>
                  </a:cubicBezTo>
                  <a:cubicBezTo>
                    <a:pt x="3896497" y="133052"/>
                    <a:pt x="3917092" y="163945"/>
                    <a:pt x="3966519" y="151588"/>
                  </a:cubicBezTo>
                  <a:cubicBezTo>
                    <a:pt x="4015946" y="139231"/>
                    <a:pt x="4088026" y="71269"/>
                    <a:pt x="4139513" y="52734"/>
                  </a:cubicBezTo>
                  <a:cubicBezTo>
                    <a:pt x="4191000" y="34199"/>
                    <a:pt x="4234249" y="46555"/>
                    <a:pt x="4275438" y="40377"/>
                  </a:cubicBezTo>
                  <a:cubicBezTo>
                    <a:pt x="4316627" y="34199"/>
                    <a:pt x="4328983" y="21841"/>
                    <a:pt x="4386648" y="15663"/>
                  </a:cubicBezTo>
                  <a:cubicBezTo>
                    <a:pt x="4444313" y="9485"/>
                    <a:pt x="4578178" y="-6990"/>
                    <a:pt x="4621427" y="3307"/>
                  </a:cubicBezTo>
                  <a:cubicBezTo>
                    <a:pt x="4664676" y="13604"/>
                    <a:pt x="4655408" y="45525"/>
                    <a:pt x="4646140" y="774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9EF5AB5-2B17-4C01-83E5-E2BB46E3EAB4}"/>
                  </a:ext>
                </a:extLst>
              </p:cNvPr>
              <p:cNvSpPr txBox="1"/>
              <p:nvPr/>
            </p:nvSpPr>
            <p:spPr>
              <a:xfrm>
                <a:off x="2718508" y="3092467"/>
                <a:ext cx="535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l-GR" sz="20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9EF5AB5-2B17-4C01-83E5-E2BB46E3E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08" y="3092467"/>
                <a:ext cx="535146" cy="400110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6B3B8B34-B664-4F0D-9274-50F90EA92272}"/>
              </a:ext>
            </a:extLst>
          </p:cNvPr>
          <p:cNvGrpSpPr/>
          <p:nvPr/>
        </p:nvGrpSpPr>
        <p:grpSpPr>
          <a:xfrm>
            <a:off x="2704208" y="5413792"/>
            <a:ext cx="1135102" cy="891124"/>
            <a:chOff x="6715125" y="3716400"/>
            <a:chExt cx="1135102" cy="89112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5FF51E-66F9-4268-9F7B-B2AF9FB95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28" b="15717"/>
            <a:stretch/>
          </p:blipFill>
          <p:spPr>
            <a:xfrm>
              <a:off x="6715125" y="3716400"/>
              <a:ext cx="1108330" cy="88700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E29F76-3AFB-4EDB-8AD7-23B3DF2F9895}"/>
                </a:ext>
              </a:extLst>
            </p:cNvPr>
            <p:cNvSpPr/>
            <p:nvPr/>
          </p:nvSpPr>
          <p:spPr>
            <a:xfrm>
              <a:off x="7747254" y="4540075"/>
              <a:ext cx="102973" cy="67449"/>
            </a:xfrm>
            <a:prstGeom prst="rect">
              <a:avLst/>
            </a:prstGeom>
            <a:solidFill>
              <a:srgbClr val="3973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0A243A-434C-4B9C-B9E2-61ABFF245124}"/>
              </a:ext>
            </a:extLst>
          </p:cNvPr>
          <p:cNvCxnSpPr/>
          <p:nvPr/>
        </p:nvCxnSpPr>
        <p:spPr>
          <a:xfrm>
            <a:off x="3120478" y="3543301"/>
            <a:ext cx="0" cy="1773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tar: 5 Points 74">
            <a:extLst>
              <a:ext uri="{FF2B5EF4-FFF2-40B4-BE49-F238E27FC236}">
                <a16:creationId xmlns:a16="http://schemas.microsoft.com/office/drawing/2014/main" id="{C80B10A7-5A88-4A46-9226-05AAB91AE9B5}"/>
              </a:ext>
            </a:extLst>
          </p:cNvPr>
          <p:cNvSpPr/>
          <p:nvPr/>
        </p:nvSpPr>
        <p:spPr>
          <a:xfrm>
            <a:off x="5211334" y="2126093"/>
            <a:ext cx="276225" cy="264801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D3C478-598D-4588-AEF0-3B56A4745176}"/>
              </a:ext>
            </a:extLst>
          </p:cNvPr>
          <p:cNvCxnSpPr>
            <a:cxnSpLocks/>
          </p:cNvCxnSpPr>
          <p:nvPr/>
        </p:nvCxnSpPr>
        <p:spPr>
          <a:xfrm flipH="1">
            <a:off x="3380459" y="3492577"/>
            <a:ext cx="1304000" cy="18215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3E1ABD-FB2D-4548-9169-A4058FDCEF5D}"/>
              </a:ext>
            </a:extLst>
          </p:cNvPr>
          <p:cNvCxnSpPr>
            <a:cxnSpLocks/>
          </p:cNvCxnSpPr>
          <p:nvPr/>
        </p:nvCxnSpPr>
        <p:spPr>
          <a:xfrm flipH="1">
            <a:off x="4881553" y="2512321"/>
            <a:ext cx="378648" cy="639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782469-0FDF-446C-AD9A-85941FA2D1FD}"/>
                  </a:ext>
                </a:extLst>
              </p:cNvPr>
              <p:cNvSpPr txBox="1"/>
              <p:nvPr/>
            </p:nvSpPr>
            <p:spPr>
              <a:xfrm>
                <a:off x="4930380" y="2939128"/>
                <a:ext cx="6008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l-GR" sz="20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782469-0FDF-446C-AD9A-85941FA2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380" y="2939128"/>
                <a:ext cx="600869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111A71EB-2B5B-4B2A-939F-8F82A93B28A8}"/>
              </a:ext>
            </a:extLst>
          </p:cNvPr>
          <p:cNvGrpSpPr/>
          <p:nvPr/>
        </p:nvGrpSpPr>
        <p:grpSpPr>
          <a:xfrm>
            <a:off x="6320279" y="1023225"/>
            <a:ext cx="3660361" cy="5834775"/>
            <a:chOff x="-2761" y="1020168"/>
            <a:chExt cx="3660361" cy="58347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0211CFA-57DC-4F02-8ED3-FF458C78B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972384"/>
              <a:ext cx="3657600" cy="19323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C5D0DF0-0296-4023-9C50-2C59F62B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761" y="1020168"/>
              <a:ext cx="3657600" cy="193069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789B5A7-D7CE-4501-9626-C4CDB4176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4917094"/>
              <a:ext cx="3657600" cy="19378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4E00BF-844F-4F66-8DA6-04FB8AE3E629}"/>
              </a:ext>
            </a:extLst>
          </p:cNvPr>
          <p:cNvSpPr txBox="1"/>
          <p:nvPr/>
        </p:nvSpPr>
        <p:spPr>
          <a:xfrm>
            <a:off x="6320279" y="4944750"/>
            <a:ext cx="12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Awan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tebal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EEB4C2-DEA2-4C71-B89B-CCB6394965F7}"/>
              </a:ext>
            </a:extLst>
          </p:cNvPr>
          <p:cNvSpPr txBox="1"/>
          <p:nvPr/>
        </p:nvSpPr>
        <p:spPr>
          <a:xfrm>
            <a:off x="6320279" y="3012445"/>
            <a:ext cx="11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Awan tipis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98264E-993B-461F-B990-9C92B7CEC1DE}"/>
              </a:ext>
            </a:extLst>
          </p:cNvPr>
          <p:cNvSpPr txBox="1"/>
          <p:nvPr/>
        </p:nvSpPr>
        <p:spPr>
          <a:xfrm>
            <a:off x="6320279" y="1014370"/>
            <a:ext cx="73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Cerah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1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425B3668-1F4F-455C-939C-00038694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842"/>
            <a:ext cx="6285105" cy="4008629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1754A373-5791-4E38-849D-5DD05949B4EF}"/>
              </a:ext>
            </a:extLst>
          </p:cNvPr>
          <p:cNvSpPr/>
          <p:nvPr/>
        </p:nvSpPr>
        <p:spPr>
          <a:xfrm>
            <a:off x="2864429" y="4715854"/>
            <a:ext cx="247740" cy="224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D5D1F3D-EAB2-48C0-8B81-95A46DECC519}"/>
              </a:ext>
            </a:extLst>
          </p:cNvPr>
          <p:cNvSpPr/>
          <p:nvPr/>
        </p:nvSpPr>
        <p:spPr>
          <a:xfrm>
            <a:off x="4561134" y="3297579"/>
            <a:ext cx="247740" cy="224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8FF4B3-13FB-43C9-BE59-7E3B8B61E584}"/>
              </a:ext>
            </a:extLst>
          </p:cNvPr>
          <p:cNvSpPr txBox="1"/>
          <p:nvPr/>
        </p:nvSpPr>
        <p:spPr>
          <a:xfrm>
            <a:off x="2497565" y="4935775"/>
            <a:ext cx="125707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Bintang 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040B8A-BB24-4D28-90BE-53669FE3CD19}"/>
              </a:ext>
            </a:extLst>
          </p:cNvPr>
          <p:cNvSpPr txBox="1"/>
          <p:nvPr/>
        </p:nvSpPr>
        <p:spPr>
          <a:xfrm>
            <a:off x="4019085" y="3521864"/>
            <a:ext cx="124745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Bintang B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763C421-66FB-4AE9-B23E-CEA6BB70D858}"/>
              </a:ext>
            </a:extLst>
          </p:cNvPr>
          <p:cNvSpPr/>
          <p:nvPr/>
        </p:nvSpPr>
        <p:spPr>
          <a:xfrm>
            <a:off x="2732735" y="3318245"/>
            <a:ext cx="247740" cy="224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46E48E-4234-4E5A-A96A-2F3167A14CB4}"/>
              </a:ext>
            </a:extLst>
          </p:cNvPr>
          <p:cNvSpPr txBox="1"/>
          <p:nvPr/>
        </p:nvSpPr>
        <p:spPr>
          <a:xfrm>
            <a:off x="2242303" y="2799542"/>
            <a:ext cx="124425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Bintang 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7BB2-5073-4267-A8F9-80D851E4E94D}"/>
              </a:ext>
            </a:extLst>
          </p:cNvPr>
          <p:cNvSpPr txBox="1"/>
          <p:nvPr/>
        </p:nvSpPr>
        <p:spPr>
          <a:xfrm>
            <a:off x="1232325" y="249065"/>
            <a:ext cx="8607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Astronom</a:t>
            </a:r>
            <a:r>
              <a:rPr lang="en-US" sz="2000" dirty="0"/>
              <a:t> </a:t>
            </a:r>
            <a:r>
              <a:rPr lang="en-US" sz="2000" dirty="0" err="1"/>
              <a:t>mencatat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terang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kurva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cahaya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Terang</a:t>
            </a:r>
            <a:r>
              <a:rPr lang="en-US" sz="2000" dirty="0"/>
              <a:t> </a:t>
            </a:r>
            <a:r>
              <a:rPr lang="en-US" sz="2000" dirty="0" err="1"/>
              <a:t>bintang</a:t>
            </a:r>
            <a:r>
              <a:rPr lang="en-US" sz="2000" dirty="0"/>
              <a:t> </a:t>
            </a:r>
            <a:r>
              <a:rPr lang="en-US" sz="2000" dirty="0" err="1"/>
              <a:t>dibandingkan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mengoreksi</a:t>
            </a:r>
            <a:r>
              <a:rPr lang="en-US" sz="2000" dirty="0"/>
              <a:t> </a:t>
            </a:r>
            <a:r>
              <a:rPr lang="en-US" sz="2000" dirty="0" err="1"/>
              <a:t>efek</a:t>
            </a:r>
            <a:r>
              <a:rPr lang="en-US" sz="2000" dirty="0"/>
              <a:t> </a:t>
            </a:r>
            <a:r>
              <a:rPr lang="en-US" sz="2000" dirty="0" err="1"/>
              <a:t>atmosfer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7AEF57-E819-4A3F-AE6F-380410927CAF}"/>
                  </a:ext>
                </a:extLst>
              </p:cNvPr>
              <p:cNvSpPr txBox="1"/>
              <p:nvPr/>
            </p:nvSpPr>
            <p:spPr>
              <a:xfrm>
                <a:off x="1463200" y="1394568"/>
                <a:ext cx="4455321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−2,5</m:t>
                      </m:r>
                      <m:func>
                        <m:funcPr>
                          <m:ctrlPr>
                            <a:rPr lang="en-US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fluks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fluks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77AEF57-E819-4A3F-AE6F-38041092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200" y="1394568"/>
                <a:ext cx="4455321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0B2D3D8-4A3D-4AB1-9C71-622E9D7D7756}"/>
              </a:ext>
            </a:extLst>
          </p:cNvPr>
          <p:cNvSpPr/>
          <p:nvPr/>
        </p:nvSpPr>
        <p:spPr>
          <a:xfrm flipH="1">
            <a:off x="5346983" y="2350320"/>
            <a:ext cx="1247456" cy="4046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5708239-0513-4F07-9086-C4A77FD49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563" y="2308093"/>
            <a:ext cx="4965713" cy="404613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27A3D46-E0E2-48CC-ABC1-BA2305DB2A4D}"/>
              </a:ext>
            </a:extLst>
          </p:cNvPr>
          <p:cNvSpPr/>
          <p:nvPr/>
        </p:nvSpPr>
        <p:spPr>
          <a:xfrm>
            <a:off x="6285105" y="3207679"/>
            <a:ext cx="4275760" cy="28350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6D69F3-DCC6-418B-B284-44DCB4E7BAA9}"/>
              </a:ext>
            </a:extLst>
          </p:cNvPr>
          <p:cNvSpPr txBox="1"/>
          <p:nvPr/>
        </p:nvSpPr>
        <p:spPr>
          <a:xfrm>
            <a:off x="6906224" y="497795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5597D4"/>
                </a:solidFill>
                <a:cs typeface="Arial"/>
                <a:sym typeface="Arial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58A3F9-7960-45A7-BAE0-941C0DBC06CB}"/>
              </a:ext>
            </a:extLst>
          </p:cNvPr>
          <p:cNvSpPr txBox="1"/>
          <p:nvPr/>
        </p:nvSpPr>
        <p:spPr>
          <a:xfrm>
            <a:off x="6947841" y="496081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5597D4"/>
                </a:solidFill>
                <a:cs typeface="Arial"/>
                <a:sym typeface="Arial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33B644-88C5-4D55-9DAB-2A641D7AD014}"/>
              </a:ext>
            </a:extLst>
          </p:cNvPr>
          <p:cNvSpPr txBox="1"/>
          <p:nvPr/>
        </p:nvSpPr>
        <p:spPr>
          <a:xfrm>
            <a:off x="6991909" y="494612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5597D4"/>
                </a:solidFill>
                <a:cs typeface="Arial"/>
                <a:sym typeface="Arial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50C62F5-1D6E-44AE-82DE-7867A72AB181}"/>
              </a:ext>
            </a:extLst>
          </p:cNvPr>
          <p:cNvSpPr txBox="1"/>
          <p:nvPr/>
        </p:nvSpPr>
        <p:spPr>
          <a:xfrm>
            <a:off x="7050667" y="4916747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5597D4"/>
                </a:solidFill>
                <a:cs typeface="Arial"/>
                <a:sym typeface="Arial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1F9CB5-DAB2-4480-89B3-4B92E90270E0}"/>
              </a:ext>
            </a:extLst>
          </p:cNvPr>
          <p:cNvSpPr txBox="1"/>
          <p:nvPr/>
        </p:nvSpPr>
        <p:spPr>
          <a:xfrm>
            <a:off x="7092284" y="4899607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5597D4"/>
                </a:solidFill>
                <a:cs typeface="Arial"/>
                <a:sym typeface="Arial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7CF1E0-D8BA-4064-BFBE-9EE20A4FA1AB}"/>
              </a:ext>
            </a:extLst>
          </p:cNvPr>
          <p:cNvSpPr txBox="1"/>
          <p:nvPr/>
        </p:nvSpPr>
        <p:spPr>
          <a:xfrm>
            <a:off x="7136352" y="4884918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5597D4"/>
                </a:solidFill>
                <a:cs typeface="Arial"/>
                <a:sym typeface="Arial"/>
              </a:rPr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D221486-7853-4116-B215-3C60EAC61D14}"/>
              </a:ext>
            </a:extLst>
          </p:cNvPr>
          <p:cNvSpPr/>
          <p:nvPr/>
        </p:nvSpPr>
        <p:spPr>
          <a:xfrm>
            <a:off x="6648042" y="6035570"/>
            <a:ext cx="3838860" cy="272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CD744BA-6069-4047-B9E3-F7FEB160608C}"/>
              </a:ext>
            </a:extLst>
          </p:cNvPr>
          <p:cNvSpPr/>
          <p:nvPr/>
        </p:nvSpPr>
        <p:spPr>
          <a:xfrm rot="16200000">
            <a:off x="3817993" y="4289815"/>
            <a:ext cx="3838860" cy="272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CDB6550-A80E-48DC-9C64-03C201D4643F}"/>
                  </a:ext>
                </a:extLst>
              </p:cNvPr>
              <p:cNvSpPr txBox="1"/>
              <p:nvPr/>
            </p:nvSpPr>
            <p:spPr>
              <a:xfrm rot="16200000">
                <a:off x="5178575" y="4360318"/>
                <a:ext cx="1110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CDB6550-A80E-48DC-9C64-03C201D46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78575" y="4360318"/>
                <a:ext cx="11105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2E2FF1E8-907C-4E6D-A93A-96CAB48EF0B5}"/>
              </a:ext>
            </a:extLst>
          </p:cNvPr>
          <p:cNvSpPr txBox="1"/>
          <p:nvPr/>
        </p:nvSpPr>
        <p:spPr>
          <a:xfrm>
            <a:off x="7126722" y="2388117"/>
            <a:ext cx="230640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waktu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8CEBB-63BE-4D90-99EA-E38881263FBA}"/>
              </a:ext>
            </a:extLst>
          </p:cNvPr>
          <p:cNvSpPr txBox="1"/>
          <p:nvPr/>
        </p:nvSpPr>
        <p:spPr>
          <a:xfrm>
            <a:off x="6614244" y="485689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A-B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8ACF623-58F2-40E4-B54B-23F7CA0ECF71}"/>
              </a:ext>
            </a:extLst>
          </p:cNvPr>
          <p:cNvSpPr txBox="1"/>
          <p:nvPr/>
        </p:nvSpPr>
        <p:spPr>
          <a:xfrm>
            <a:off x="6705788" y="576385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A-C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981B0E-064D-4F13-976B-1B8097F2CD57}"/>
              </a:ext>
            </a:extLst>
          </p:cNvPr>
          <p:cNvSpPr txBox="1"/>
          <p:nvPr/>
        </p:nvSpPr>
        <p:spPr>
          <a:xfrm>
            <a:off x="6713803" y="3502811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3F1E3D-5BC6-4AAE-AFC0-72D54F125F69}"/>
              </a:ext>
            </a:extLst>
          </p:cNvPr>
          <p:cNvCxnSpPr/>
          <p:nvPr/>
        </p:nvCxnSpPr>
        <p:spPr>
          <a:xfrm flipH="1">
            <a:off x="6132896" y="4938199"/>
            <a:ext cx="4432884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44783C-63B5-439A-AD8E-031A3619230B}"/>
              </a:ext>
            </a:extLst>
          </p:cNvPr>
          <p:cNvCxnSpPr/>
          <p:nvPr/>
        </p:nvCxnSpPr>
        <p:spPr>
          <a:xfrm flipH="1">
            <a:off x="6146148" y="5527920"/>
            <a:ext cx="4432884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180857B-A0E2-4DB4-876C-B0AFB906CB92}"/>
              </a:ext>
            </a:extLst>
          </p:cNvPr>
          <p:cNvSpPr txBox="1"/>
          <p:nvPr/>
        </p:nvSpPr>
        <p:spPr>
          <a:xfrm>
            <a:off x="6815702" y="1446926"/>
            <a:ext cx="309377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terang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pada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bintang</a:t>
            </a:r>
            <a:r>
              <a:rPr lang="en-US" sz="1800" dirty="0"/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597CF0-8265-41B7-AEDC-292E0DDBE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442"/>
            <a:ext cx="533095" cy="53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/>
      <p:bldP spid="68" grpId="0"/>
      <p:bldP spid="81" grpId="0" animBg="1"/>
      <p:bldP spid="82" grpId="0"/>
      <p:bldP spid="70" grpId="0" animBg="1"/>
      <p:bldP spid="70" grpId="1" animBg="1"/>
      <p:bldP spid="71" grpId="0"/>
      <p:bldP spid="72" grpId="0"/>
      <p:bldP spid="73" grpId="0"/>
      <p:bldP spid="74" grpId="0"/>
      <p:bldP spid="75" grpId="0"/>
      <p:bldP spid="76" grpId="0"/>
      <p:bldP spid="79" grpId="0"/>
      <p:bldP spid="80" grpId="0" animBg="1"/>
      <p:bldP spid="3" grpId="0"/>
      <p:bldP spid="86" grpId="0"/>
      <p:bldP spid="87" grpId="0"/>
      <p:bldP spid="8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B652005-6054-4BA6-95A2-3FF72C02B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062"/>
            <a:ext cx="6895750" cy="5508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321906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Kurva</a:t>
            </a:r>
            <a:r>
              <a:rPr lang="en-US" sz="2400" b="1" dirty="0"/>
              <a:t> </a:t>
            </a:r>
            <a:r>
              <a:rPr lang="en-US" sz="2400" b="1" dirty="0" err="1"/>
              <a:t>cahaya</a:t>
            </a:r>
            <a:r>
              <a:rPr lang="en-US" sz="2400" b="1" dirty="0"/>
              <a:t> nova &amp; supernova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0C4C70-A5D1-448B-A762-8BDE749E7A48}"/>
              </a:ext>
            </a:extLst>
          </p:cNvPr>
          <p:cNvGrpSpPr/>
          <p:nvPr/>
        </p:nvGrpSpPr>
        <p:grpSpPr>
          <a:xfrm>
            <a:off x="6958903" y="1349062"/>
            <a:ext cx="5083540" cy="3700311"/>
            <a:chOff x="6958903" y="1349062"/>
            <a:chExt cx="5083540" cy="370031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C3E67F-133A-4608-9F82-4268381B59C4}"/>
                </a:ext>
              </a:extLst>
            </p:cNvPr>
            <p:cNvGrpSpPr/>
            <p:nvPr/>
          </p:nvGrpSpPr>
          <p:grpSpPr>
            <a:xfrm>
              <a:off x="7065058" y="1349062"/>
              <a:ext cx="4977385" cy="3700311"/>
              <a:chOff x="7065058" y="1349062"/>
              <a:chExt cx="4977385" cy="370031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026EC52-0A68-4F29-A343-41FD25E5497D}"/>
                  </a:ext>
                </a:extLst>
              </p:cNvPr>
              <p:cNvGrpSpPr/>
              <p:nvPr/>
            </p:nvGrpSpPr>
            <p:grpSpPr>
              <a:xfrm>
                <a:off x="7065058" y="1349062"/>
                <a:ext cx="4977385" cy="3700311"/>
                <a:chOff x="7065058" y="1349062"/>
                <a:chExt cx="4977385" cy="3700311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DE7F602-757D-4051-BE1A-37D135221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65058" y="1349062"/>
                  <a:ext cx="4977385" cy="3199748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A31AB0C-5667-4E21-A70C-DCCE00D781D1}"/>
                    </a:ext>
                  </a:extLst>
                </p:cNvPr>
                <p:cNvSpPr txBox="1"/>
                <p:nvPr/>
              </p:nvSpPr>
              <p:spPr>
                <a:xfrm>
                  <a:off x="9028160" y="4680041"/>
                  <a:ext cx="7596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waktu</a:t>
                  </a:r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9B823A-F53C-4715-AF4A-D291792519F1}"/>
                    </a:ext>
                  </a:extLst>
                </p:cNvPr>
                <p:cNvSpPr txBox="1"/>
                <p:nvPr/>
              </p:nvSpPr>
              <p:spPr>
                <a:xfrm>
                  <a:off x="7612535" y="4417152"/>
                  <a:ext cx="40816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0              50             100            150           200</a:t>
                  </a: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ECA792F-0302-4165-9287-9C43B749C48A}"/>
                  </a:ext>
                </a:extLst>
              </p:cNvPr>
              <p:cNvSpPr/>
              <p:nvPr/>
            </p:nvSpPr>
            <p:spPr>
              <a:xfrm>
                <a:off x="7209183" y="2067339"/>
                <a:ext cx="403352" cy="225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0877B6A-1D72-4C8C-8E87-DA54E9A194A4}"/>
                  </a:ext>
                </a:extLst>
              </p:cNvPr>
              <p:cNvSpPr/>
              <p:nvPr/>
            </p:nvSpPr>
            <p:spPr>
              <a:xfrm>
                <a:off x="7209183" y="2545177"/>
                <a:ext cx="403352" cy="225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6C5FE5-F835-421F-A71F-EC80E1D6F02C}"/>
                  </a:ext>
                </a:extLst>
              </p:cNvPr>
              <p:cNvSpPr/>
              <p:nvPr/>
            </p:nvSpPr>
            <p:spPr>
              <a:xfrm>
                <a:off x="7209183" y="3016959"/>
                <a:ext cx="403352" cy="225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22A8C24-D911-4228-B5DC-612EF66475B4}"/>
                  </a:ext>
                </a:extLst>
              </p:cNvPr>
              <p:cNvSpPr/>
              <p:nvPr/>
            </p:nvSpPr>
            <p:spPr>
              <a:xfrm>
                <a:off x="7209183" y="3503111"/>
                <a:ext cx="403352" cy="225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C26BB2F-D7B2-4C30-8960-E9151A1546D9}"/>
                  </a:ext>
                </a:extLst>
              </p:cNvPr>
              <p:cNvSpPr/>
              <p:nvPr/>
            </p:nvSpPr>
            <p:spPr>
              <a:xfrm>
                <a:off x="7209183" y="4023268"/>
                <a:ext cx="403352" cy="2252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1A12ED-E54E-45F0-8B68-2E8A38C5225B}"/>
                </a:ext>
              </a:extLst>
            </p:cNvPr>
            <p:cNvSpPr txBox="1"/>
            <p:nvPr/>
          </p:nvSpPr>
          <p:spPr>
            <a:xfrm rot="16200000">
              <a:off x="6540679" y="3018084"/>
              <a:ext cx="12057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magnitudo</a:t>
              </a:r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BC2664-D16B-407A-BA69-D314107E6A4E}"/>
              </a:ext>
            </a:extLst>
          </p:cNvPr>
          <p:cNvSpPr/>
          <p:nvPr/>
        </p:nvSpPr>
        <p:spPr>
          <a:xfrm>
            <a:off x="-75138" y="1178137"/>
            <a:ext cx="714019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2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11AA7F-28AE-4522-88D5-DCD8DB0DC747}"/>
              </a:ext>
            </a:extLst>
          </p:cNvPr>
          <p:cNvSpPr txBox="1"/>
          <p:nvPr/>
        </p:nvSpPr>
        <p:spPr>
          <a:xfrm>
            <a:off x="1561856" y="321906"/>
            <a:ext cx="80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Kurva</a:t>
            </a:r>
            <a:r>
              <a:rPr lang="en-US" sz="2400" b="1" dirty="0"/>
              <a:t> </a:t>
            </a:r>
            <a:r>
              <a:rPr lang="en-US" sz="2400" b="1" dirty="0" err="1"/>
              <a:t>cahaya</a:t>
            </a:r>
            <a:r>
              <a:rPr lang="en-US" sz="2400" b="1" dirty="0"/>
              <a:t> nova &amp; supernova</a:t>
            </a:r>
          </a:p>
        </p:txBody>
      </p:sp>
      <p:pic>
        <p:nvPicPr>
          <p:cNvPr id="19" name="Picture 27" descr="Light Curve SN 1987A">
            <a:extLst>
              <a:ext uri="{FF2B5EF4-FFF2-40B4-BE49-F238E27FC236}">
                <a16:creationId xmlns:a16="http://schemas.microsoft.com/office/drawing/2014/main" id="{2138CE85-8C9C-489F-987E-88029C16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64" y="1666352"/>
            <a:ext cx="4165076" cy="452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35E8F5-1D15-406C-9AFE-795A0469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" y="1855416"/>
            <a:ext cx="5817174" cy="45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437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0CDCE2DA-97F8-4004-B8A1-7DF97CF73091}" vid="{15E0F8BB-BEFE-4BCE-999E-CF66293434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4685</TotalTime>
  <Words>615</Words>
  <Application>Microsoft Office PowerPoint</Application>
  <PresentationFormat>Widescreen</PresentationFormat>
  <Paragraphs>136</Paragraphs>
  <Slides>25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Dubai</vt:lpstr>
      <vt:lpstr>freight-sans-pro</vt:lpstr>
      <vt:lpstr>Open Sans</vt:lpstr>
      <vt:lpstr>Proxima Nova Regular</vt:lpstr>
      <vt:lpstr>TorstarTextO3</vt:lpstr>
      <vt:lpstr>utopia-std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Irawan Akbar, S.Si.,M.Si.</dc:creator>
  <cp:lastModifiedBy>Evan Irawan Akbar, S.Si.,M.Si.</cp:lastModifiedBy>
  <cp:revision>19</cp:revision>
  <dcterms:created xsi:type="dcterms:W3CDTF">2021-09-17T06:11:53Z</dcterms:created>
  <dcterms:modified xsi:type="dcterms:W3CDTF">2021-10-02T12:30:32Z</dcterms:modified>
</cp:coreProperties>
</file>